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7"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1pPr>
    <a:lvl2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2pPr>
    <a:lvl3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3pPr>
    <a:lvl4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4pPr>
    <a:lvl5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5pPr>
    <a:lvl6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6pPr>
    <a:lvl7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7pPr>
    <a:lvl8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8pPr>
    <a:lvl9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9847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5">
              <a:hueOff val="-375889"/>
              <a:satOff val="-9195"/>
              <a:lumOff val="-14901"/>
            </a:schemeClr>
          </a:solidFill>
        </a:fill>
      </a:tcStyle>
    </a:firstRow>
  </a:tblStyle>
  <a:tblStyle styleId="{C7B018BB-80A7-4F77-B60F-C8B233D01FF8}" styleName="">
    <a:tblBg/>
    <a:wholeTbl>
      <a:tcTxStyle b="off" i="off">
        <a:font>
          <a:latin typeface="Palatino"/>
          <a:ea typeface="Palatino"/>
          <a:cs typeface="Palatino"/>
        </a:font>
        <a:srgbClr val="414141"/>
      </a:tcTxStyle>
      <a:tcStyle>
        <a:tcBdr>
          <a:left>
            <a:ln w="25400" cap="rnd">
              <a:solidFill>
                <a:srgbClr val="C9C3BA"/>
              </a:solidFill>
              <a:custDash>
                <a:ds d="100000" sp="200000"/>
              </a:custDash>
              <a:miter lim="400000"/>
            </a:ln>
          </a:left>
          <a:right>
            <a:ln w="25400" cap="rnd">
              <a:solidFill>
                <a:srgbClr val="C9C3BA"/>
              </a:solidFill>
              <a:custDash>
                <a:ds d="100000" sp="200000"/>
              </a:custDash>
              <a:miter lim="400000"/>
            </a:ln>
          </a:right>
          <a:top>
            <a:ln w="25400" cap="rnd">
              <a:solidFill>
                <a:srgbClr val="C9C3BA"/>
              </a:solidFill>
              <a:custDash>
                <a:ds d="100000" sp="200000"/>
              </a:custDash>
              <a:miter lim="400000"/>
            </a:ln>
          </a:top>
          <a:bottom>
            <a:ln w="25400" cap="rnd">
              <a:solidFill>
                <a:srgbClr val="C9C3BA"/>
              </a:solidFill>
              <a:custDash>
                <a:ds d="100000" sp="200000"/>
              </a:custDash>
              <a:miter lim="400000"/>
            </a:ln>
          </a:bottom>
          <a:insideH>
            <a:ln w="25400" cap="rnd">
              <a:solidFill>
                <a:srgbClr val="C9C3BA"/>
              </a:solidFill>
              <a:custDash>
                <a:ds d="100000" sp="200000"/>
              </a:custDash>
              <a:miter lim="400000"/>
            </a:ln>
          </a:insideH>
          <a:insideV>
            <a:ln w="25400" cap="rnd">
              <a:solidFill>
                <a:srgbClr val="C9C3BA"/>
              </a:solidFill>
              <a:custDash>
                <a:ds d="100000" sp="200000"/>
              </a:custDash>
              <a:miter lim="400000"/>
            </a:ln>
          </a:insideV>
        </a:tcBdr>
        <a:fill>
          <a:noFill/>
        </a:fill>
      </a:tcStyle>
    </a:wholeTbl>
    <a:band2H>
      <a:tcTxStyle/>
      <a:tcStyle>
        <a:tcBdr/>
        <a:fill>
          <a:solidFill>
            <a:srgbClr val="C9C3BA">
              <a:alpha val="75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solidFill>
                <a:srgbClr val="FFFFFF">
                  <a:alpha val="50000"/>
                </a:srgbClr>
              </a:solidFill>
              <a:prstDash val="solid"/>
              <a:miter lim="400000"/>
            </a:ln>
          </a:insideV>
        </a:tcBdr>
        <a:fill>
          <a:noFill/>
        </a:fill>
      </a:tcStyle>
    </a:firstCol>
    <a:lastRow>
      <a:tcTxStyle b="off" i="off">
        <a:font>
          <a:latin typeface="Palatino"/>
          <a:ea typeface="Palatino"/>
          <a:cs typeface="Palatino"/>
        </a:font>
        <a:srgbClr val="FFFFFF"/>
      </a:tcTxStyle>
      <a:tcStyle>
        <a:tcBdr>
          <a:left>
            <a:ln w="12700" cap="flat">
              <a:solidFill>
                <a:srgbClr val="C9C3BA"/>
              </a:solidFill>
              <a:prstDash val="solid"/>
              <a:miter lim="400000"/>
            </a:ln>
          </a:left>
          <a:right>
            <a:ln w="12700" cap="flat">
              <a:solidFill>
                <a:srgbClr val="C9C3BA"/>
              </a:solidFill>
              <a:prstDash val="solid"/>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solidFill>
                <a:srgbClr val="C9C3BA"/>
              </a:solidFill>
              <a:prstDash val="solid"/>
              <a:miter lim="400000"/>
            </a:ln>
          </a:insideV>
        </a:tcBdr>
        <a:fill>
          <a:noFill/>
        </a:fill>
      </a:tcStyle>
    </a:lastRow>
    <a:firstRow>
      <a:tcTxStyle b="off" i="off">
        <a:font>
          <a:latin typeface="Palatino"/>
          <a:ea typeface="Palatino"/>
          <a:cs typeface="Palatino"/>
        </a:font>
        <a:srgbClr val="FFFFFF"/>
      </a:tcTxStyle>
      <a:tcStyle>
        <a:tcBdr>
          <a:left>
            <a:ln w="12700" cap="flat">
              <a:solidFill>
                <a:srgbClr val="C9C3BA"/>
              </a:solidFill>
              <a:prstDash val="solid"/>
              <a:miter lim="400000"/>
            </a:ln>
          </a:left>
          <a:right>
            <a:ln w="12700" cap="flat">
              <a:solidFill>
                <a:srgbClr val="C9C3BA"/>
              </a:solidFill>
              <a:prstDash val="solid"/>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solidFill>
                <a:srgbClr val="C9C3BA"/>
              </a:solidFill>
              <a:prstDash val="solid"/>
              <a:miter lim="400000"/>
            </a:ln>
          </a:insideV>
        </a:tcBdr>
        <a:fill>
          <a:noFill/>
        </a:fill>
      </a:tcStyle>
    </a:firstRow>
  </a:tblStyle>
  <a:tblStyle styleId="{EEE7283C-3CF3-47DC-8721-378D4A62B228}"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39D60"/>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3">
              <a:hueOff val="708446"/>
              <a:satOff val="-4821"/>
              <a:lumOff val="-14251"/>
            </a:schemeClr>
          </a:solidFill>
        </a:fill>
      </a:tcStyle>
    </a:firstRow>
  </a:tblStyle>
  <a:tblStyle styleId="{CF821DB8-F4EB-4A41-A1BA-3FCAFE7338EE}" styleName="">
    <a:tblBg/>
    <a:wholeTbl>
      <a:tcTxStyle b="off" i="off">
        <a:font>
          <a:latin typeface="Palatino"/>
          <a:ea typeface="Palatino"/>
          <a:cs typeface="Palatino"/>
        </a:font>
        <a:srgbClr val="414141"/>
      </a:tcTxStyle>
      <a:tcStyle>
        <a:tcBdr>
          <a:left>
            <a:ln w="12700" cap="flat">
              <a:solidFill>
                <a:schemeClr val="accent1">
                  <a:hueOff val="-113918"/>
                  <a:satOff val="19024"/>
                  <a:lumOff val="19749"/>
                </a:schemeClr>
              </a:solidFill>
              <a:prstDash val="solid"/>
              <a:miter lim="400000"/>
            </a:ln>
          </a:left>
          <a:right>
            <a:ln w="12700" cap="flat">
              <a:solidFill>
                <a:schemeClr val="accent1">
                  <a:hueOff val="-113918"/>
                  <a:satOff val="19024"/>
                  <a:lumOff val="19749"/>
                </a:schemeClr>
              </a:solidFill>
              <a:prstDash val="solid"/>
              <a:miter lim="400000"/>
            </a:ln>
          </a:right>
          <a:top>
            <a:ln w="12700" cap="flat">
              <a:solidFill>
                <a:schemeClr val="accent1">
                  <a:hueOff val="-113918"/>
                  <a:satOff val="19024"/>
                  <a:lumOff val="19749"/>
                </a:schemeClr>
              </a:solidFill>
              <a:prstDash val="solid"/>
              <a:miter lim="400000"/>
            </a:ln>
          </a:top>
          <a:bottom>
            <a:ln w="12700" cap="flat">
              <a:solidFill>
                <a:schemeClr val="accent1">
                  <a:hueOff val="-113918"/>
                  <a:satOff val="19024"/>
                  <a:lumOff val="19749"/>
                </a:schemeClr>
              </a:solidFill>
              <a:prstDash val="solid"/>
              <a:miter lim="400000"/>
            </a:ln>
          </a:bottom>
          <a:insideH>
            <a:ln w="12700" cap="flat">
              <a:solidFill>
                <a:schemeClr val="accent1">
                  <a:hueOff val="-113918"/>
                  <a:satOff val="19024"/>
                  <a:lumOff val="19749"/>
                </a:schemeClr>
              </a:solidFill>
              <a:prstDash val="solid"/>
              <a:miter lim="400000"/>
            </a:ln>
          </a:insideH>
          <a:insideV>
            <a:ln w="12700" cap="flat">
              <a:solidFill>
                <a:schemeClr val="accent1">
                  <a:hueOff val="-113918"/>
                  <a:satOff val="19024"/>
                  <a:lumOff val="19749"/>
                </a:schemeClr>
              </a:solidFill>
              <a:prstDash val="solid"/>
              <a:miter lim="400000"/>
            </a:ln>
          </a:insideV>
        </a:tcBdr>
        <a:fill>
          <a:noFill/>
        </a:fill>
      </a:tcStyle>
    </a:wholeTbl>
    <a:band2H>
      <a:tcTxStyle/>
      <a:tcStyle>
        <a:tcBdr/>
        <a:fill>
          <a:solidFill>
            <a:schemeClr val="accent1">
              <a:hueOff val="-113918"/>
              <a:satOff val="19024"/>
              <a:lumOff val="19749"/>
              <a:alpha val="35000"/>
            </a:scheme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38AAF"/>
          </a:solid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6"/>
              <a:satOff val="13972"/>
              <a:lumOff val="-24493"/>
            </a:schemeClr>
          </a:solid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4"/>
              <a:satOff val="6343"/>
              <a:lumOff val="-13963"/>
            </a:schemeClr>
          </a:solidFill>
        </a:fill>
      </a:tcStyle>
    </a:firstRow>
  </a:tblStyle>
  <a:tblStyle styleId="{33BA23B1-9221-436E-865A-0063620EA4FD}" styleName="">
    <a:tblBg/>
    <a:wholeTbl>
      <a:tcTxStyle b="off" i="off">
        <a:font>
          <a:latin typeface="Palatino"/>
          <a:ea typeface="Palatino"/>
          <a:cs typeface="Palatino"/>
        </a:font>
        <a:srgbClr val="414141"/>
      </a:tcTxStyle>
      <a:tcStyle>
        <a:tcBdr>
          <a:left>
            <a:ln w="12700" cap="flat">
              <a:solidFill>
                <a:srgbClr val="C9C3BA"/>
              </a:solidFill>
              <a:prstDash val="solid"/>
              <a:miter lim="400000"/>
            </a:ln>
          </a:left>
          <a:right>
            <a:ln w="12700" cap="flat">
              <a:solidFill>
                <a:srgbClr val="C9C3BA"/>
              </a:solidFill>
              <a:prstDash val="solid"/>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solidFill>
                <a:srgbClr val="C9C3BA"/>
              </a:solidFill>
              <a:prstDash val="solid"/>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6635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rgbClr val="89847F"/>
          </a:solidFill>
        </a:fill>
      </a:tcStyle>
    </a:firstRow>
  </a:tblStyle>
  <a:tblStyle styleId="{2708684C-4D16-4618-839F-0558EEFCDFE6}"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wholeTbl>
    <a:band2H>
      <a:tcTxStyle/>
      <a:tcStyle>
        <a:tcBdr/>
        <a:fill>
          <a:solidFill>
            <a:srgbClr val="C9C3BA">
              <a:alpha val="35000"/>
            </a:srgbClr>
          </a:solidFill>
        </a:fill>
      </a:tcStyle>
    </a:band2H>
    <a:firstCol>
      <a:tcTxStyle b="off" i="off">
        <a:font>
          <a:latin typeface="Palatino"/>
          <a:ea typeface="Palatino"/>
          <a:cs typeface="Palatino"/>
        </a:font>
        <a:srgbClr val="414141"/>
      </a:tcTxStyle>
      <a:tcStyle>
        <a:tcBdr>
          <a:left>
            <a:ln w="12700" cap="flat">
              <a:noFill/>
              <a:miter lim="400000"/>
            </a:ln>
          </a:left>
          <a:right>
            <a:ln w="25400" cap="flat">
              <a:solidFill>
                <a:srgbClr val="000000"/>
              </a:solidFill>
              <a:prstDash val="solid"/>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noFill/>
              <a:miter lim="400000"/>
            </a:ln>
          </a:bottom>
          <a:insideH>
            <a:ln w="12700" cap="flat">
              <a:solidFill>
                <a:srgbClr val="89847F"/>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25400" cap="flat">
              <a:solidFill>
                <a:srgbClr val="000000"/>
              </a:solidFill>
              <a:prstDash val="solid"/>
              <a:miter lim="400000"/>
            </a:ln>
          </a:bottom>
          <a:insideH>
            <a:ln w="12700" cap="flat">
              <a:solidFill>
                <a:srgbClr val="89847F"/>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4650"/>
  </p:normalViewPr>
  <p:slideViewPr>
    <p:cSldViewPr snapToGrid="0" snapToObjects="1">
      <p:cViewPr varScale="1">
        <p:scale>
          <a:sx n="45" d="100"/>
          <a:sy n="45" d="100"/>
        </p:scale>
        <p:origin x="232" y="8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Τίτλος και υπότιτλος">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 name="Γραμμή"/>
          <p:cNvSpPr/>
          <p:nvPr/>
        </p:nvSpPr>
        <p:spPr>
          <a:xfrm>
            <a:off x="952500" y="9245600"/>
            <a:ext cx="22498974"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4" name="Γραμμή"/>
          <p:cNvSpPr/>
          <p:nvPr/>
        </p:nvSpPr>
        <p:spPr>
          <a:xfrm>
            <a:off x="952500" y="5765800"/>
            <a:ext cx="22500035"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5" name="Γραμμή"/>
          <p:cNvSpPr/>
          <p:nvPr/>
        </p:nvSpPr>
        <p:spPr>
          <a:xfrm flipV="1">
            <a:off x="14989317" y="6339647"/>
            <a:ext cx="1" cy="2310129"/>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6" name="Δείγμα κειμένου"/>
          <p:cNvSpPr txBox="1">
            <a:spLocks noGrp="1"/>
          </p:cNvSpPr>
          <p:nvPr>
            <p:ph type="body" sz="quarter" idx="21"/>
          </p:nvPr>
        </p:nvSpPr>
        <p:spPr>
          <a:xfrm>
            <a:off x="952500" y="4965700"/>
            <a:ext cx="13500100" cy="635000"/>
          </a:xfrm>
          <a:prstGeom prst="rect">
            <a:avLst/>
          </a:prstGeom>
        </p:spPr>
        <p:txBody>
          <a:bodyPr>
            <a:spAutoFit/>
          </a:bodyPr>
          <a:lstStyle>
            <a:lvl1pPr marL="0" indent="0">
              <a:lnSpc>
                <a:spcPct val="110000"/>
              </a:lnSpc>
              <a:spcBef>
                <a:spcPts val="0"/>
              </a:spcBef>
              <a:buClrTx/>
              <a:buSzTx/>
              <a:buFontTx/>
              <a:buNone/>
              <a:defRPr sz="3200" i="1">
                <a:latin typeface="Palatino"/>
                <a:ea typeface="Palatino"/>
                <a:cs typeface="Palatino"/>
                <a:sym typeface="Palatino"/>
              </a:defRPr>
            </a:lvl1pPr>
          </a:lstStyle>
          <a:p>
            <a:r>
              <a:t>Δείγμα κειμένου</a:t>
            </a:r>
          </a:p>
        </p:txBody>
      </p:sp>
      <p:sp>
        <p:nvSpPr>
          <p:cNvPr id="17" name="Κείμενο τίτλου"/>
          <p:cNvSpPr txBox="1">
            <a:spLocks noGrp="1"/>
          </p:cNvSpPr>
          <p:nvPr>
            <p:ph type="title"/>
          </p:nvPr>
        </p:nvSpPr>
        <p:spPr>
          <a:xfrm>
            <a:off x="952500" y="5829300"/>
            <a:ext cx="13500100" cy="3340100"/>
          </a:xfrm>
          <a:prstGeom prst="rect">
            <a:avLst/>
          </a:prstGeom>
        </p:spPr>
        <p:txBody>
          <a:bodyPr/>
          <a:lstStyle>
            <a:lvl1pPr>
              <a:defRPr>
                <a:solidFill>
                  <a:schemeClr val="accent5">
                    <a:hueOff val="-375889"/>
                    <a:satOff val="-9195"/>
                    <a:lumOff val="-14901"/>
                  </a:schemeClr>
                </a:solidFill>
              </a:defRPr>
            </a:lvl1pPr>
          </a:lstStyle>
          <a:p>
            <a:r>
              <a:t>Κείμενο τίτλου</a:t>
            </a:r>
          </a:p>
        </p:txBody>
      </p:sp>
      <p:sp>
        <p:nvSpPr>
          <p:cNvPr id="18" name="Επίπεδο κύριου τμήματος ένα…"/>
          <p:cNvSpPr txBox="1">
            <a:spLocks noGrp="1"/>
          </p:cNvSpPr>
          <p:nvPr>
            <p:ph type="body" sz="quarter" idx="1"/>
          </p:nvPr>
        </p:nvSpPr>
        <p:spPr>
          <a:xfrm>
            <a:off x="15532100" y="5829300"/>
            <a:ext cx="7950200" cy="3340100"/>
          </a:xfrm>
          <a:prstGeom prst="rect">
            <a:avLst/>
          </a:prstGeom>
        </p:spPr>
        <p:txBody>
          <a:bodyPr/>
          <a:lstStyle>
            <a:lvl1pPr marL="0" indent="0">
              <a:spcBef>
                <a:spcPts val="0"/>
              </a:spcBef>
              <a:buClrTx/>
              <a:buSzTx/>
              <a:buFontTx/>
              <a:buNone/>
              <a:defRPr sz="3200">
                <a:latin typeface="Palatino"/>
                <a:ea typeface="Palatino"/>
                <a:cs typeface="Palatino"/>
                <a:sym typeface="Palatino"/>
              </a:defRPr>
            </a:lvl1pPr>
            <a:lvl2pPr marL="0" indent="0">
              <a:spcBef>
                <a:spcPts val="0"/>
              </a:spcBef>
              <a:buClrTx/>
              <a:buSzTx/>
              <a:buFontTx/>
              <a:buNone/>
              <a:defRPr sz="3200">
                <a:latin typeface="Palatino"/>
                <a:ea typeface="Palatino"/>
                <a:cs typeface="Palatino"/>
                <a:sym typeface="Palatino"/>
              </a:defRPr>
            </a:lvl2pPr>
            <a:lvl3pPr marL="0" indent="0">
              <a:spcBef>
                <a:spcPts val="0"/>
              </a:spcBef>
              <a:buClrTx/>
              <a:buSzTx/>
              <a:buFontTx/>
              <a:buNone/>
              <a:defRPr sz="3200">
                <a:latin typeface="Palatino"/>
                <a:ea typeface="Palatino"/>
                <a:cs typeface="Palatino"/>
                <a:sym typeface="Palatino"/>
              </a:defRPr>
            </a:lvl3pPr>
            <a:lvl4pPr marL="0" indent="0">
              <a:spcBef>
                <a:spcPts val="0"/>
              </a:spcBef>
              <a:buClrTx/>
              <a:buSzTx/>
              <a:buFontTx/>
              <a:buNone/>
              <a:defRPr sz="3200">
                <a:latin typeface="Palatino"/>
                <a:ea typeface="Palatino"/>
                <a:cs typeface="Palatino"/>
                <a:sym typeface="Palatino"/>
              </a:defRPr>
            </a:lvl4pPr>
            <a:lvl5pPr marL="0" indent="0">
              <a:spcBef>
                <a:spcPts val="0"/>
              </a:spcBef>
              <a:buClrTx/>
              <a:buSzTx/>
              <a:buFontTx/>
              <a:buNone/>
              <a:defRPr sz="3200">
                <a:latin typeface="Palatino"/>
                <a:ea typeface="Palatino"/>
                <a:cs typeface="Palatino"/>
                <a:sym typeface="Palatino"/>
              </a:defRPr>
            </a:lvl5p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19"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Παράθεση">
    <p:spTree>
      <p:nvGrpSpPr>
        <p:cNvPr id="1" name=""/>
        <p:cNvGrpSpPr/>
        <p:nvPr/>
      </p:nvGrpSpPr>
      <p:grpSpPr>
        <a:xfrm>
          <a:off x="0" y="0"/>
          <a:ext cx="0" cy="0"/>
          <a:chOff x="0" y="0"/>
          <a:chExt cx="0" cy="0"/>
        </a:xfrm>
      </p:grpSpPr>
      <p:sp>
        <p:nvSpPr>
          <p:cNvPr id="111" name="–Γιάννης Μηλοσπόρος"/>
          <p:cNvSpPr txBox="1">
            <a:spLocks noGrp="1"/>
          </p:cNvSpPr>
          <p:nvPr>
            <p:ph type="body" sz="quarter" idx="21"/>
          </p:nvPr>
        </p:nvSpPr>
        <p:spPr>
          <a:xfrm>
            <a:off x="990600" y="8420100"/>
            <a:ext cx="22390100" cy="812800"/>
          </a:xfrm>
          <a:prstGeom prst="rect">
            <a:avLst/>
          </a:prstGeom>
        </p:spPr>
        <p:txBody>
          <a:bodyPr anchor="t">
            <a:spAutoFit/>
          </a:bodyPr>
          <a:lstStyle>
            <a:lvl1pPr marL="0" indent="0" algn="ctr">
              <a:spcBef>
                <a:spcPts val="1700"/>
              </a:spcBef>
              <a:buClrTx/>
              <a:buSzTx/>
              <a:buFontTx/>
              <a:buNone/>
              <a:defRPr sz="4200" i="1">
                <a:latin typeface="Palatino"/>
                <a:ea typeface="Palatino"/>
                <a:cs typeface="Palatino"/>
                <a:sym typeface="Palatino"/>
              </a:defRPr>
            </a:lvl1pPr>
          </a:lstStyle>
          <a:p>
            <a:r>
              <a:t>–Γιάννης Μηλοσπόρος</a:t>
            </a:r>
          </a:p>
        </p:txBody>
      </p:sp>
      <p:sp>
        <p:nvSpPr>
          <p:cNvPr id="112" name="«Πληκτρολογήστε παράθεση εδώ.»"/>
          <p:cNvSpPr txBox="1">
            <a:spLocks noGrp="1"/>
          </p:cNvSpPr>
          <p:nvPr>
            <p:ph type="body" sz="quarter" idx="22"/>
          </p:nvPr>
        </p:nvSpPr>
        <p:spPr>
          <a:xfrm>
            <a:off x="2374900" y="6000750"/>
            <a:ext cx="19621500" cy="939800"/>
          </a:xfrm>
          <a:prstGeom prst="rect">
            <a:avLst/>
          </a:prstGeom>
        </p:spPr>
        <p:txBody>
          <a:bodyPr>
            <a:spAutoFit/>
          </a:bodyPr>
          <a:lstStyle>
            <a:lvl1pPr marL="0" indent="0" algn="ctr">
              <a:spcBef>
                <a:spcPts val="0"/>
              </a:spcBef>
              <a:buClrTx/>
              <a:buSzTx/>
              <a:buFontTx/>
              <a:buNone/>
              <a:defRPr>
                <a:latin typeface="Palatino"/>
                <a:ea typeface="Palatino"/>
                <a:cs typeface="Palatino"/>
                <a:sym typeface="Palatino"/>
              </a:defRPr>
            </a:lvl1pPr>
          </a:lstStyle>
          <a:p>
            <a:r>
              <a:t>«Πληκτρολογήστε παράθεση εδώ.» </a:t>
            </a:r>
          </a:p>
        </p:txBody>
      </p:sp>
      <p:sp>
        <p:nvSpPr>
          <p:cNvPr id="113"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Φωτογραφία">
    <p:spTree>
      <p:nvGrpSpPr>
        <p:cNvPr id="1" name=""/>
        <p:cNvGrpSpPr/>
        <p:nvPr/>
      </p:nvGrpSpPr>
      <p:grpSpPr>
        <a:xfrm>
          <a:off x="0" y="0"/>
          <a:ext cx="0" cy="0"/>
          <a:chOff x="0" y="0"/>
          <a:chExt cx="0" cy="0"/>
        </a:xfrm>
      </p:grpSpPr>
      <p:sp>
        <p:nvSpPr>
          <p:cNvPr id="120" name="Εικόνα"/>
          <p:cNvSpPr>
            <a:spLocks noGrp="1"/>
          </p:cNvSpPr>
          <p:nvPr>
            <p:ph type="pic" idx="21"/>
          </p:nvPr>
        </p:nvSpPr>
        <p:spPr>
          <a:xfrm>
            <a:off x="0" y="-2654300"/>
            <a:ext cx="24384000" cy="17153467"/>
          </a:xfrm>
          <a:prstGeom prst="rect">
            <a:avLst/>
          </a:prstGeom>
        </p:spPr>
        <p:txBody>
          <a:bodyPr lIns="91439" tIns="45719" rIns="91439" bIns="45719" anchor="t">
            <a:noAutofit/>
          </a:bodyPr>
          <a:lstStyle/>
          <a:p>
            <a:endParaRPr/>
          </a:p>
        </p:txBody>
      </p:sp>
      <p:sp>
        <p:nvSpPr>
          <p:cNvPr id="121"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Φωτογραφία - Οριζόντια">
    <p:spTree>
      <p:nvGrpSpPr>
        <p:cNvPr id="1" name=""/>
        <p:cNvGrpSpPr/>
        <p:nvPr/>
      </p:nvGrpSpPr>
      <p:grpSpPr>
        <a:xfrm>
          <a:off x="0" y="0"/>
          <a:ext cx="0" cy="0"/>
          <a:chOff x="0" y="0"/>
          <a:chExt cx="0" cy="0"/>
        </a:xfrm>
      </p:grpSpPr>
      <p:sp>
        <p:nvSpPr>
          <p:cNvPr id="26" name="Γραμμή"/>
          <p:cNvSpPr/>
          <p:nvPr/>
        </p:nvSpPr>
        <p:spPr>
          <a:xfrm flipV="1">
            <a:off x="14989317" y="9919062"/>
            <a:ext cx="1" cy="231013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27" name="Γραμμή"/>
          <p:cNvSpPr/>
          <p:nvPr/>
        </p:nvSpPr>
        <p:spPr>
          <a:xfrm>
            <a:off x="952500" y="12801600"/>
            <a:ext cx="22498974"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28" name="Γραμμή"/>
          <p:cNvSpPr/>
          <p:nvPr/>
        </p:nvSpPr>
        <p:spPr>
          <a:xfrm>
            <a:off x="952500" y="9321800"/>
            <a:ext cx="22500035"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29" name="Γραμμή"/>
          <p:cNvSpPr/>
          <p:nvPr/>
        </p:nvSpPr>
        <p:spPr>
          <a:xfrm flipV="1">
            <a:off x="14989317" y="9919062"/>
            <a:ext cx="1" cy="231013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30" name="Δείγμα κειμένου"/>
          <p:cNvSpPr txBox="1">
            <a:spLocks noGrp="1"/>
          </p:cNvSpPr>
          <p:nvPr>
            <p:ph type="body" sz="quarter" idx="21"/>
          </p:nvPr>
        </p:nvSpPr>
        <p:spPr>
          <a:xfrm>
            <a:off x="952500" y="8610600"/>
            <a:ext cx="13500100" cy="635000"/>
          </a:xfrm>
          <a:prstGeom prst="rect">
            <a:avLst/>
          </a:prstGeom>
        </p:spPr>
        <p:txBody>
          <a:bodyPr>
            <a:spAutoFit/>
          </a:bodyPr>
          <a:lstStyle>
            <a:lvl1pPr marL="0" indent="0">
              <a:lnSpc>
                <a:spcPct val="110000"/>
              </a:lnSpc>
              <a:spcBef>
                <a:spcPts val="0"/>
              </a:spcBef>
              <a:buClrTx/>
              <a:buSzTx/>
              <a:buFontTx/>
              <a:buNone/>
              <a:defRPr sz="3200" i="1">
                <a:latin typeface="Palatino"/>
                <a:ea typeface="Palatino"/>
                <a:cs typeface="Palatino"/>
                <a:sym typeface="Palatino"/>
              </a:defRPr>
            </a:lvl1pPr>
          </a:lstStyle>
          <a:p>
            <a:r>
              <a:t>Δείγμα κειμένου</a:t>
            </a:r>
          </a:p>
        </p:txBody>
      </p:sp>
      <p:sp>
        <p:nvSpPr>
          <p:cNvPr id="31" name="Εικόνα"/>
          <p:cNvSpPr>
            <a:spLocks noGrp="1"/>
          </p:cNvSpPr>
          <p:nvPr>
            <p:ph type="pic" idx="22"/>
          </p:nvPr>
        </p:nvSpPr>
        <p:spPr>
          <a:xfrm>
            <a:off x="952500" y="-1460500"/>
            <a:ext cx="22479000" cy="13893800"/>
          </a:xfrm>
          <a:prstGeom prst="rect">
            <a:avLst/>
          </a:prstGeom>
          <a:ln w="9525">
            <a:round/>
          </a:ln>
        </p:spPr>
        <p:txBody>
          <a:bodyPr lIns="91439" tIns="45719" rIns="91439" bIns="45719" anchor="t">
            <a:noAutofit/>
          </a:bodyPr>
          <a:lstStyle/>
          <a:p>
            <a:endParaRPr/>
          </a:p>
        </p:txBody>
      </p:sp>
      <p:sp>
        <p:nvSpPr>
          <p:cNvPr id="32" name="Κείμενο τίτλου"/>
          <p:cNvSpPr txBox="1">
            <a:spLocks noGrp="1"/>
          </p:cNvSpPr>
          <p:nvPr>
            <p:ph type="title"/>
          </p:nvPr>
        </p:nvSpPr>
        <p:spPr>
          <a:xfrm>
            <a:off x="952500" y="9398000"/>
            <a:ext cx="13500100" cy="3340100"/>
          </a:xfrm>
          <a:prstGeom prst="rect">
            <a:avLst/>
          </a:prstGeom>
        </p:spPr>
        <p:txBody>
          <a:bodyPr/>
          <a:lstStyle>
            <a:lvl1pPr>
              <a:defRPr>
                <a:solidFill>
                  <a:schemeClr val="accent5">
                    <a:hueOff val="-375889"/>
                    <a:satOff val="-9195"/>
                    <a:lumOff val="-14901"/>
                  </a:schemeClr>
                </a:solidFill>
              </a:defRPr>
            </a:lvl1pPr>
          </a:lstStyle>
          <a:p>
            <a:r>
              <a:t>Κείμενο τίτλου</a:t>
            </a:r>
          </a:p>
        </p:txBody>
      </p:sp>
      <p:sp>
        <p:nvSpPr>
          <p:cNvPr id="33" name="Επίπεδο κύριου τμήματος ένα…"/>
          <p:cNvSpPr txBox="1">
            <a:spLocks noGrp="1"/>
          </p:cNvSpPr>
          <p:nvPr>
            <p:ph type="body" sz="quarter" idx="1"/>
          </p:nvPr>
        </p:nvSpPr>
        <p:spPr>
          <a:xfrm>
            <a:off x="15532100" y="9398000"/>
            <a:ext cx="7950200" cy="3340100"/>
          </a:xfrm>
          <a:prstGeom prst="rect">
            <a:avLst/>
          </a:prstGeom>
        </p:spPr>
        <p:txBody>
          <a:bodyPr/>
          <a:lstStyle>
            <a:lvl1pPr marL="0" indent="0">
              <a:spcBef>
                <a:spcPts val="0"/>
              </a:spcBef>
              <a:buClrTx/>
              <a:buSzTx/>
              <a:buFontTx/>
              <a:buNone/>
              <a:defRPr sz="3200">
                <a:latin typeface="Palatino"/>
                <a:ea typeface="Palatino"/>
                <a:cs typeface="Palatino"/>
                <a:sym typeface="Palatino"/>
              </a:defRPr>
            </a:lvl1pPr>
            <a:lvl2pPr marL="0" indent="0">
              <a:spcBef>
                <a:spcPts val="0"/>
              </a:spcBef>
              <a:buClrTx/>
              <a:buSzTx/>
              <a:buFontTx/>
              <a:buNone/>
              <a:defRPr sz="3200">
                <a:latin typeface="Palatino"/>
                <a:ea typeface="Palatino"/>
                <a:cs typeface="Palatino"/>
                <a:sym typeface="Palatino"/>
              </a:defRPr>
            </a:lvl2pPr>
            <a:lvl3pPr marL="0" indent="0">
              <a:spcBef>
                <a:spcPts val="0"/>
              </a:spcBef>
              <a:buClrTx/>
              <a:buSzTx/>
              <a:buFontTx/>
              <a:buNone/>
              <a:defRPr sz="3200">
                <a:latin typeface="Palatino"/>
                <a:ea typeface="Palatino"/>
                <a:cs typeface="Palatino"/>
                <a:sym typeface="Palatino"/>
              </a:defRPr>
            </a:lvl3pPr>
            <a:lvl4pPr marL="0" indent="0">
              <a:spcBef>
                <a:spcPts val="0"/>
              </a:spcBef>
              <a:buClrTx/>
              <a:buSzTx/>
              <a:buFontTx/>
              <a:buNone/>
              <a:defRPr sz="3200">
                <a:latin typeface="Palatino"/>
                <a:ea typeface="Palatino"/>
                <a:cs typeface="Palatino"/>
                <a:sym typeface="Palatino"/>
              </a:defRPr>
            </a:lvl4pPr>
            <a:lvl5pPr marL="0" indent="0">
              <a:spcBef>
                <a:spcPts val="0"/>
              </a:spcBef>
              <a:buClrTx/>
              <a:buSzTx/>
              <a:buFontTx/>
              <a:buNone/>
              <a:defRPr sz="3200">
                <a:latin typeface="Palatino"/>
                <a:ea typeface="Palatino"/>
                <a:cs typeface="Palatino"/>
                <a:sym typeface="Palatino"/>
              </a:defRPr>
            </a:lvl5p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34"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Τίτλος - Κέντρο">
    <p:spTree>
      <p:nvGrpSpPr>
        <p:cNvPr id="1" name=""/>
        <p:cNvGrpSpPr/>
        <p:nvPr/>
      </p:nvGrpSpPr>
      <p:grpSpPr>
        <a:xfrm>
          <a:off x="0" y="0"/>
          <a:ext cx="0" cy="0"/>
          <a:chOff x="0" y="0"/>
          <a:chExt cx="0" cy="0"/>
        </a:xfrm>
      </p:grpSpPr>
      <p:sp>
        <p:nvSpPr>
          <p:cNvPr id="41" name="Κείμενο τίτλου"/>
          <p:cNvSpPr txBox="1">
            <a:spLocks noGrp="1"/>
          </p:cNvSpPr>
          <p:nvPr>
            <p:ph type="title"/>
          </p:nvPr>
        </p:nvSpPr>
        <p:spPr>
          <a:xfrm>
            <a:off x="952500" y="5194300"/>
            <a:ext cx="22479000" cy="3340100"/>
          </a:xfrm>
          <a:prstGeom prst="rect">
            <a:avLst/>
          </a:prstGeom>
        </p:spPr>
        <p:txBody>
          <a:bodyPr/>
          <a:lstStyle/>
          <a:p>
            <a:r>
              <a:t>Κείμενο τίτλου</a:t>
            </a:r>
          </a:p>
        </p:txBody>
      </p:sp>
      <p:sp>
        <p:nvSpPr>
          <p:cNvPr id="42"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Φωτογραφία - Κατακόρυφη">
    <p:spTree>
      <p:nvGrpSpPr>
        <p:cNvPr id="1" name=""/>
        <p:cNvGrpSpPr/>
        <p:nvPr/>
      </p:nvGrpSpPr>
      <p:grpSpPr>
        <a:xfrm>
          <a:off x="0" y="0"/>
          <a:ext cx="0" cy="0"/>
          <a:chOff x="0" y="0"/>
          <a:chExt cx="0" cy="0"/>
        </a:xfrm>
      </p:grpSpPr>
      <p:sp>
        <p:nvSpPr>
          <p:cNvPr id="49" name="Γραμμή"/>
          <p:cNvSpPr/>
          <p:nvPr/>
        </p:nvSpPr>
        <p:spPr>
          <a:xfrm>
            <a:off x="952500" y="6858000"/>
            <a:ext cx="10643200"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50" name="Γραμμή"/>
          <p:cNvSpPr/>
          <p:nvPr/>
        </p:nvSpPr>
        <p:spPr>
          <a:xfrm>
            <a:off x="952500" y="3898900"/>
            <a:ext cx="10643093"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51" name="Δείγμα κειμένου"/>
          <p:cNvSpPr txBox="1">
            <a:spLocks noGrp="1"/>
          </p:cNvSpPr>
          <p:nvPr>
            <p:ph type="body" sz="quarter" idx="21"/>
          </p:nvPr>
        </p:nvSpPr>
        <p:spPr>
          <a:xfrm>
            <a:off x="952500" y="3124200"/>
            <a:ext cx="10642600" cy="635000"/>
          </a:xfrm>
          <a:prstGeom prst="rect">
            <a:avLst/>
          </a:prstGeom>
        </p:spPr>
        <p:txBody>
          <a:bodyPr anchor="b">
            <a:spAutoFit/>
          </a:bodyPr>
          <a:lstStyle>
            <a:lvl1pPr marL="0" indent="0">
              <a:lnSpc>
                <a:spcPct val="110000"/>
              </a:lnSpc>
              <a:spcBef>
                <a:spcPts val="0"/>
              </a:spcBef>
              <a:buClrTx/>
              <a:buSzTx/>
              <a:buFontTx/>
              <a:buNone/>
              <a:defRPr sz="3200" i="1">
                <a:latin typeface="Palatino"/>
                <a:ea typeface="Palatino"/>
                <a:cs typeface="Palatino"/>
                <a:sym typeface="Palatino"/>
              </a:defRPr>
            </a:lvl1pPr>
          </a:lstStyle>
          <a:p>
            <a:r>
              <a:t>Δείγμα κειμένου</a:t>
            </a:r>
          </a:p>
        </p:txBody>
      </p:sp>
      <p:sp>
        <p:nvSpPr>
          <p:cNvPr id="52" name="Εικόνα"/>
          <p:cNvSpPr>
            <a:spLocks noGrp="1"/>
          </p:cNvSpPr>
          <p:nvPr>
            <p:ph type="pic" idx="22"/>
          </p:nvPr>
        </p:nvSpPr>
        <p:spPr>
          <a:xfrm>
            <a:off x="12534900" y="-1651000"/>
            <a:ext cx="10799069" cy="15824200"/>
          </a:xfrm>
          <a:prstGeom prst="rect">
            <a:avLst/>
          </a:prstGeom>
          <a:ln w="9525">
            <a:round/>
          </a:ln>
        </p:spPr>
        <p:txBody>
          <a:bodyPr lIns="91439" tIns="45719" rIns="91439" bIns="45719" anchor="t">
            <a:noAutofit/>
          </a:bodyPr>
          <a:lstStyle/>
          <a:p>
            <a:endParaRPr/>
          </a:p>
        </p:txBody>
      </p:sp>
      <p:sp>
        <p:nvSpPr>
          <p:cNvPr id="53" name="Κείμενο τίτλου"/>
          <p:cNvSpPr txBox="1">
            <a:spLocks noGrp="1"/>
          </p:cNvSpPr>
          <p:nvPr>
            <p:ph type="title"/>
          </p:nvPr>
        </p:nvSpPr>
        <p:spPr>
          <a:xfrm>
            <a:off x="952500" y="3975100"/>
            <a:ext cx="10642600" cy="2806700"/>
          </a:xfrm>
          <a:prstGeom prst="rect">
            <a:avLst/>
          </a:prstGeom>
        </p:spPr>
        <p:txBody>
          <a:bodyPr/>
          <a:lstStyle>
            <a:lvl1pPr algn="l">
              <a:defRPr sz="7800">
                <a:solidFill>
                  <a:srgbClr val="D93E2B"/>
                </a:solidFill>
                <a:latin typeface="Georgia"/>
                <a:ea typeface="Georgia"/>
                <a:cs typeface="Georgia"/>
                <a:sym typeface="Georgia"/>
              </a:defRPr>
            </a:lvl1pPr>
          </a:lstStyle>
          <a:p>
            <a:r>
              <a:t>Κείμενο τίτλου</a:t>
            </a:r>
          </a:p>
        </p:txBody>
      </p:sp>
      <p:sp>
        <p:nvSpPr>
          <p:cNvPr id="54" name="Επίπεδο κύριου τμήματος ένα…"/>
          <p:cNvSpPr txBox="1">
            <a:spLocks noGrp="1"/>
          </p:cNvSpPr>
          <p:nvPr>
            <p:ph type="body" sz="quarter" idx="1"/>
          </p:nvPr>
        </p:nvSpPr>
        <p:spPr>
          <a:xfrm>
            <a:off x="952500" y="7086600"/>
            <a:ext cx="10642600" cy="5638800"/>
          </a:xfrm>
          <a:prstGeom prst="rect">
            <a:avLst/>
          </a:prstGeom>
        </p:spPr>
        <p:txBody>
          <a:bodyPr anchor="t"/>
          <a:lstStyle>
            <a:lvl1pPr marL="0" indent="0">
              <a:spcBef>
                <a:spcPts val="0"/>
              </a:spcBef>
              <a:buClrTx/>
              <a:buSzTx/>
              <a:buFontTx/>
              <a:buNone/>
              <a:defRPr sz="3200">
                <a:latin typeface="Palatino"/>
                <a:ea typeface="Palatino"/>
                <a:cs typeface="Palatino"/>
                <a:sym typeface="Palatino"/>
              </a:defRPr>
            </a:lvl1pPr>
            <a:lvl2pPr marL="0" indent="0">
              <a:spcBef>
                <a:spcPts val="0"/>
              </a:spcBef>
              <a:buClrTx/>
              <a:buSzTx/>
              <a:buFontTx/>
              <a:buNone/>
              <a:defRPr sz="3200">
                <a:latin typeface="Palatino"/>
                <a:ea typeface="Palatino"/>
                <a:cs typeface="Palatino"/>
                <a:sym typeface="Palatino"/>
              </a:defRPr>
            </a:lvl2pPr>
            <a:lvl3pPr marL="0" indent="0">
              <a:spcBef>
                <a:spcPts val="0"/>
              </a:spcBef>
              <a:buClrTx/>
              <a:buSzTx/>
              <a:buFontTx/>
              <a:buNone/>
              <a:defRPr sz="3200">
                <a:latin typeface="Palatino"/>
                <a:ea typeface="Palatino"/>
                <a:cs typeface="Palatino"/>
                <a:sym typeface="Palatino"/>
              </a:defRPr>
            </a:lvl3pPr>
            <a:lvl4pPr marL="0" indent="0">
              <a:spcBef>
                <a:spcPts val="0"/>
              </a:spcBef>
              <a:buClrTx/>
              <a:buSzTx/>
              <a:buFontTx/>
              <a:buNone/>
              <a:defRPr sz="3200">
                <a:latin typeface="Palatino"/>
                <a:ea typeface="Palatino"/>
                <a:cs typeface="Palatino"/>
                <a:sym typeface="Palatino"/>
              </a:defRPr>
            </a:lvl4pPr>
            <a:lvl5pPr marL="0" indent="0">
              <a:spcBef>
                <a:spcPts val="0"/>
              </a:spcBef>
              <a:buClrTx/>
              <a:buSzTx/>
              <a:buFontTx/>
              <a:buNone/>
              <a:defRPr sz="3200">
                <a:latin typeface="Palatino"/>
                <a:ea typeface="Palatino"/>
                <a:cs typeface="Palatino"/>
                <a:sym typeface="Palatino"/>
              </a:defRPr>
            </a:lvl5p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55"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Τίτλος - Πάνω">
    <p:spTree>
      <p:nvGrpSpPr>
        <p:cNvPr id="1" name=""/>
        <p:cNvGrpSpPr/>
        <p:nvPr/>
      </p:nvGrpSpPr>
      <p:grpSpPr>
        <a:xfrm>
          <a:off x="0" y="0"/>
          <a:ext cx="0" cy="0"/>
          <a:chOff x="0" y="0"/>
          <a:chExt cx="0" cy="0"/>
        </a:xfrm>
      </p:grpSpPr>
      <p:sp>
        <p:nvSpPr>
          <p:cNvPr id="62" name="Κείμενο τίτλου"/>
          <p:cNvSpPr txBox="1">
            <a:spLocks noGrp="1"/>
          </p:cNvSpPr>
          <p:nvPr>
            <p:ph type="title"/>
          </p:nvPr>
        </p:nvSpPr>
        <p:spPr>
          <a:prstGeom prst="rect">
            <a:avLst/>
          </a:prstGeom>
        </p:spPr>
        <p:txBody>
          <a:bodyPr/>
          <a:lstStyle/>
          <a:p>
            <a:r>
              <a:t>Κείμενο τίτλου</a:t>
            </a:r>
          </a:p>
        </p:txBody>
      </p:sp>
      <p:sp>
        <p:nvSpPr>
          <p:cNvPr id="63"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Τίτλος και κουκκίδες">
    <p:spTree>
      <p:nvGrpSpPr>
        <p:cNvPr id="1" name=""/>
        <p:cNvGrpSpPr/>
        <p:nvPr/>
      </p:nvGrpSpPr>
      <p:grpSpPr>
        <a:xfrm>
          <a:off x="0" y="0"/>
          <a:ext cx="0" cy="0"/>
          <a:chOff x="0" y="0"/>
          <a:chExt cx="0" cy="0"/>
        </a:xfrm>
      </p:grpSpPr>
      <p:sp>
        <p:nvSpPr>
          <p:cNvPr id="70" name="Γραμμή"/>
          <p:cNvSpPr/>
          <p:nvPr/>
        </p:nvSpPr>
        <p:spPr>
          <a:xfrm>
            <a:off x="952500" y="304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71" name="Γραμμή"/>
          <p:cNvSpPr/>
          <p:nvPr/>
        </p:nvSpPr>
        <p:spPr>
          <a:xfrm>
            <a:off x="952500" y="889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72" name="Κείμενο τίτλου"/>
          <p:cNvSpPr txBox="1">
            <a:spLocks noGrp="1"/>
          </p:cNvSpPr>
          <p:nvPr>
            <p:ph type="title"/>
          </p:nvPr>
        </p:nvSpPr>
        <p:spPr>
          <a:prstGeom prst="rect">
            <a:avLst/>
          </a:prstGeom>
        </p:spPr>
        <p:txBody>
          <a:bodyPr/>
          <a:lstStyle/>
          <a:p>
            <a:r>
              <a:t>Κείμενο τίτλου</a:t>
            </a:r>
          </a:p>
        </p:txBody>
      </p:sp>
      <p:sp>
        <p:nvSpPr>
          <p:cNvPr id="73" name="Επίπεδο κύριου τμήματος ένα…"/>
          <p:cNvSpPr txBox="1">
            <a:spLocks noGrp="1"/>
          </p:cNvSpPr>
          <p:nvPr>
            <p:ph type="body" idx="1"/>
          </p:nvPr>
        </p:nvSpPr>
        <p:spPr>
          <a:prstGeom prst="rect">
            <a:avLst/>
          </a:prstGeom>
        </p:spPr>
        <p:txBody>
          <a:body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74"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Τίτλος, κουκκίδες και φωτογραφίες">
    <p:spTree>
      <p:nvGrpSpPr>
        <p:cNvPr id="1" name=""/>
        <p:cNvGrpSpPr/>
        <p:nvPr/>
      </p:nvGrpSpPr>
      <p:grpSpPr>
        <a:xfrm>
          <a:off x="0" y="0"/>
          <a:ext cx="0" cy="0"/>
          <a:chOff x="0" y="0"/>
          <a:chExt cx="0" cy="0"/>
        </a:xfrm>
      </p:grpSpPr>
      <p:sp>
        <p:nvSpPr>
          <p:cNvPr id="81" name="Γραμμή"/>
          <p:cNvSpPr/>
          <p:nvPr/>
        </p:nvSpPr>
        <p:spPr>
          <a:xfrm>
            <a:off x="952500" y="304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82" name="Γραμμή"/>
          <p:cNvSpPr/>
          <p:nvPr/>
        </p:nvSpPr>
        <p:spPr>
          <a:xfrm>
            <a:off x="952500" y="889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83" name="Εικόνα"/>
          <p:cNvSpPr>
            <a:spLocks noGrp="1"/>
          </p:cNvSpPr>
          <p:nvPr>
            <p:ph type="pic" idx="21"/>
          </p:nvPr>
        </p:nvSpPr>
        <p:spPr>
          <a:xfrm>
            <a:off x="12636500" y="-2413000"/>
            <a:ext cx="11024412" cy="16154400"/>
          </a:xfrm>
          <a:prstGeom prst="rect">
            <a:avLst/>
          </a:prstGeom>
          <a:ln w="9525">
            <a:round/>
          </a:ln>
        </p:spPr>
        <p:txBody>
          <a:bodyPr lIns="91439" tIns="45719" rIns="91439" bIns="45719" anchor="t">
            <a:noAutofit/>
          </a:bodyPr>
          <a:lstStyle/>
          <a:p>
            <a:endParaRPr/>
          </a:p>
        </p:txBody>
      </p:sp>
      <p:sp>
        <p:nvSpPr>
          <p:cNvPr id="84" name="Κείμενο τίτλου"/>
          <p:cNvSpPr txBox="1">
            <a:spLocks noGrp="1"/>
          </p:cNvSpPr>
          <p:nvPr>
            <p:ph type="title"/>
          </p:nvPr>
        </p:nvSpPr>
        <p:spPr>
          <a:prstGeom prst="rect">
            <a:avLst/>
          </a:prstGeom>
        </p:spPr>
        <p:txBody>
          <a:bodyPr/>
          <a:lstStyle/>
          <a:p>
            <a:r>
              <a:t>Κείμενο τίτλου</a:t>
            </a:r>
          </a:p>
        </p:txBody>
      </p:sp>
      <p:sp>
        <p:nvSpPr>
          <p:cNvPr id="85" name="Επίπεδο κύριου τμήματος ένα…"/>
          <p:cNvSpPr txBox="1">
            <a:spLocks noGrp="1"/>
          </p:cNvSpPr>
          <p:nvPr>
            <p:ph type="body" sz="half" idx="1"/>
          </p:nvPr>
        </p:nvSpPr>
        <p:spPr>
          <a:xfrm>
            <a:off x="952500" y="3797300"/>
            <a:ext cx="10909300" cy="8928100"/>
          </a:xfrm>
          <a:prstGeom prst="rect">
            <a:avLst/>
          </a:prstGeom>
        </p:spPr>
        <p:txBody>
          <a:bodyPr/>
          <a:lstStyle>
            <a:lvl1pPr marL="508000" indent="-508000">
              <a:spcBef>
                <a:spcPts val="2500"/>
              </a:spcBef>
              <a:buSzPct val="65000"/>
              <a:defRPr sz="4200">
                <a:latin typeface="Palatino"/>
                <a:ea typeface="Palatino"/>
                <a:cs typeface="Palatino"/>
                <a:sym typeface="Palatino"/>
              </a:defRPr>
            </a:lvl1pPr>
            <a:lvl2pPr marL="1016000" indent="-508000">
              <a:spcBef>
                <a:spcPts val="2500"/>
              </a:spcBef>
              <a:buSzPct val="65000"/>
              <a:defRPr sz="4200">
                <a:latin typeface="Palatino"/>
                <a:ea typeface="Palatino"/>
                <a:cs typeface="Palatino"/>
                <a:sym typeface="Palatino"/>
              </a:defRPr>
            </a:lvl2pPr>
            <a:lvl3pPr marL="1524000" indent="-508000">
              <a:spcBef>
                <a:spcPts val="2500"/>
              </a:spcBef>
              <a:buSzPct val="65000"/>
              <a:defRPr sz="4200">
                <a:latin typeface="Palatino"/>
                <a:ea typeface="Palatino"/>
                <a:cs typeface="Palatino"/>
                <a:sym typeface="Palatino"/>
              </a:defRPr>
            </a:lvl3pPr>
            <a:lvl4pPr marL="2032000" indent="-508000">
              <a:spcBef>
                <a:spcPts val="2500"/>
              </a:spcBef>
              <a:buSzPct val="65000"/>
              <a:defRPr sz="4200">
                <a:latin typeface="Palatino"/>
                <a:ea typeface="Palatino"/>
                <a:cs typeface="Palatino"/>
                <a:sym typeface="Palatino"/>
              </a:defRPr>
            </a:lvl4pPr>
            <a:lvl5pPr marL="2540000" indent="-508000">
              <a:spcBef>
                <a:spcPts val="2500"/>
              </a:spcBef>
              <a:buSzPct val="65000"/>
              <a:defRPr sz="4200">
                <a:latin typeface="Palatino"/>
                <a:ea typeface="Palatino"/>
                <a:cs typeface="Palatino"/>
                <a:sym typeface="Palatino"/>
              </a:defRPr>
            </a:lvl5p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86"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Κουκκίδες">
    <p:spTree>
      <p:nvGrpSpPr>
        <p:cNvPr id="1" name=""/>
        <p:cNvGrpSpPr/>
        <p:nvPr/>
      </p:nvGrpSpPr>
      <p:grpSpPr>
        <a:xfrm>
          <a:off x="0" y="0"/>
          <a:ext cx="0" cy="0"/>
          <a:chOff x="0" y="0"/>
          <a:chExt cx="0" cy="0"/>
        </a:xfrm>
      </p:grpSpPr>
      <p:sp>
        <p:nvSpPr>
          <p:cNvPr id="93" name="Επίπεδο κύριου τμήματος ένα…"/>
          <p:cNvSpPr txBox="1">
            <a:spLocks noGrp="1"/>
          </p:cNvSpPr>
          <p:nvPr>
            <p:ph type="body" idx="1"/>
          </p:nvPr>
        </p:nvSpPr>
        <p:spPr>
          <a:xfrm>
            <a:off x="952500" y="1778000"/>
            <a:ext cx="22479000" cy="10147300"/>
          </a:xfrm>
          <a:prstGeom prst="rect">
            <a:avLst/>
          </a:prstGeom>
        </p:spPr>
        <p:txBody>
          <a:body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94"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Φωτογραφία - 3 εικόνες">
    <p:spTree>
      <p:nvGrpSpPr>
        <p:cNvPr id="1" name=""/>
        <p:cNvGrpSpPr/>
        <p:nvPr/>
      </p:nvGrpSpPr>
      <p:grpSpPr>
        <a:xfrm>
          <a:off x="0" y="0"/>
          <a:ext cx="0" cy="0"/>
          <a:chOff x="0" y="0"/>
          <a:chExt cx="0" cy="0"/>
        </a:xfrm>
      </p:grpSpPr>
      <p:sp>
        <p:nvSpPr>
          <p:cNvPr id="101" name="Εικόνα"/>
          <p:cNvSpPr>
            <a:spLocks noGrp="1"/>
          </p:cNvSpPr>
          <p:nvPr>
            <p:ph type="pic" sz="half" idx="21"/>
          </p:nvPr>
        </p:nvSpPr>
        <p:spPr>
          <a:xfrm>
            <a:off x="12232231" y="6024722"/>
            <a:ext cx="11497993" cy="8088517"/>
          </a:xfrm>
          <a:prstGeom prst="rect">
            <a:avLst/>
          </a:prstGeom>
          <a:ln w="9525">
            <a:round/>
          </a:ln>
        </p:spPr>
        <p:txBody>
          <a:bodyPr lIns="91439" tIns="45719" rIns="91439" bIns="45719" anchor="t">
            <a:noAutofit/>
          </a:bodyPr>
          <a:lstStyle/>
          <a:p>
            <a:endParaRPr/>
          </a:p>
        </p:txBody>
      </p:sp>
      <p:sp>
        <p:nvSpPr>
          <p:cNvPr id="102" name="Εικόνα"/>
          <p:cNvSpPr>
            <a:spLocks noGrp="1"/>
          </p:cNvSpPr>
          <p:nvPr>
            <p:ph type="pic" sz="half" idx="22"/>
          </p:nvPr>
        </p:nvSpPr>
        <p:spPr>
          <a:xfrm>
            <a:off x="12349986" y="635000"/>
            <a:ext cx="11226801" cy="6807200"/>
          </a:xfrm>
          <a:prstGeom prst="rect">
            <a:avLst/>
          </a:prstGeom>
          <a:ln w="9525">
            <a:round/>
          </a:ln>
        </p:spPr>
        <p:txBody>
          <a:bodyPr lIns="91439" tIns="45719" rIns="91439" bIns="45719" anchor="t">
            <a:noAutofit/>
          </a:bodyPr>
          <a:lstStyle/>
          <a:p>
            <a:endParaRPr/>
          </a:p>
        </p:txBody>
      </p:sp>
      <p:sp>
        <p:nvSpPr>
          <p:cNvPr id="103" name="Εικόνα"/>
          <p:cNvSpPr>
            <a:spLocks noGrp="1"/>
          </p:cNvSpPr>
          <p:nvPr>
            <p:ph type="pic" idx="23"/>
          </p:nvPr>
        </p:nvSpPr>
        <p:spPr>
          <a:xfrm>
            <a:off x="730989" y="-2438400"/>
            <a:ext cx="11050413" cy="16192500"/>
          </a:xfrm>
          <a:prstGeom prst="rect">
            <a:avLst/>
          </a:prstGeom>
          <a:ln w="9525">
            <a:round/>
          </a:ln>
        </p:spPr>
        <p:txBody>
          <a:bodyPr lIns="91439" tIns="45719" rIns="91439" bIns="45719" anchor="t">
            <a:noAutofit/>
          </a:bodyPr>
          <a:lstStyle/>
          <a:p>
            <a:endParaRPr/>
          </a:p>
        </p:txBody>
      </p:sp>
      <p:sp>
        <p:nvSpPr>
          <p:cNvPr id="104"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srcRect/>
          <a:stretch>
            <a:fillRect/>
          </a:stretch>
        </a:blipFill>
        <a:effectLst/>
      </p:bgPr>
    </p:bg>
    <p:spTree>
      <p:nvGrpSpPr>
        <p:cNvPr id="1" name=""/>
        <p:cNvGrpSpPr/>
        <p:nvPr/>
      </p:nvGrpSpPr>
      <p:grpSpPr>
        <a:xfrm>
          <a:off x="0" y="0"/>
          <a:ext cx="0" cy="0"/>
          <a:chOff x="0" y="0"/>
          <a:chExt cx="0" cy="0"/>
        </a:xfrm>
      </p:grpSpPr>
      <p:sp>
        <p:nvSpPr>
          <p:cNvPr id="2" name="Γραμμή"/>
          <p:cNvSpPr/>
          <p:nvPr/>
        </p:nvSpPr>
        <p:spPr>
          <a:xfrm>
            <a:off x="952500" y="30607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3" name="Γραμμή"/>
          <p:cNvSpPr/>
          <p:nvPr/>
        </p:nvSpPr>
        <p:spPr>
          <a:xfrm>
            <a:off x="952500" y="889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 name="Κείμενο τίτλου"/>
          <p:cNvSpPr txBox="1">
            <a:spLocks noGrp="1"/>
          </p:cNvSpPr>
          <p:nvPr>
            <p:ph type="title"/>
          </p:nvPr>
        </p:nvSpPr>
        <p:spPr>
          <a:xfrm>
            <a:off x="952500" y="1143000"/>
            <a:ext cx="22479000" cy="1663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Κείμενο τίτλου</a:t>
            </a:r>
          </a:p>
        </p:txBody>
      </p:sp>
      <p:sp>
        <p:nvSpPr>
          <p:cNvPr id="5" name="Επίπεδο κύριου τμήματος ένα…"/>
          <p:cNvSpPr txBox="1">
            <a:spLocks noGrp="1"/>
          </p:cNvSpPr>
          <p:nvPr>
            <p:ph type="body" idx="1"/>
          </p:nvPr>
        </p:nvSpPr>
        <p:spPr>
          <a:xfrm>
            <a:off x="952500" y="3695700"/>
            <a:ext cx="22479000" cy="857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6" name="Αριθμός σλάιντ"/>
          <p:cNvSpPr txBox="1">
            <a:spLocks noGrp="1"/>
          </p:cNvSpPr>
          <p:nvPr>
            <p:ph type="sldNum" sz="quarter" idx="2"/>
          </p:nvPr>
        </p:nvSpPr>
        <p:spPr>
          <a:xfrm>
            <a:off x="11976100" y="13017500"/>
            <a:ext cx="419100" cy="508000"/>
          </a:xfrm>
          <a:prstGeom prst="rect">
            <a:avLst/>
          </a:prstGeom>
          <a:ln w="12700">
            <a:miter lim="400000"/>
          </a:ln>
        </p:spPr>
        <p:txBody>
          <a:bodyPr wrap="none" lIns="50800" tIns="50800" rIns="50800" bIns="50800">
            <a:spAutoFit/>
          </a:bodyPr>
          <a:lstStyle>
            <a:lvl1pPr>
              <a:defRPr sz="2400">
                <a:solidFill>
                  <a:srgbClr val="4C4946"/>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1pPr>
      <a:lvl2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2pPr>
      <a:lvl3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3pPr>
      <a:lvl4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4pPr>
      <a:lvl5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5pPr>
      <a:lvl6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6pPr>
      <a:lvl7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7pPr>
      <a:lvl8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8pPr>
      <a:lvl9pPr marL="0" marR="0" indent="0" algn="ctr" defTabSz="825500" rtl="0" latinLnBrk="0">
        <a:lnSpc>
          <a:spcPct val="90000"/>
        </a:lnSpc>
        <a:spcBef>
          <a:spcPts val="2300"/>
        </a:spcBef>
        <a:spcAft>
          <a:spcPts val="0"/>
        </a:spcAft>
        <a:buClrTx/>
        <a:buSzTx/>
        <a:buFontTx/>
        <a:buNone/>
        <a:tabLst/>
        <a:defRPr sz="7300" b="0" i="0" u="none" strike="noStrike" cap="none" spc="0" baseline="0">
          <a:solidFill>
            <a:schemeClr val="accent2">
              <a:hueOff val="597264"/>
              <a:satOff val="5158"/>
              <a:lumOff val="-17289"/>
            </a:schemeClr>
          </a:solidFill>
          <a:uFillTx/>
          <a:latin typeface="+mn-lt"/>
          <a:ea typeface="+mn-ea"/>
          <a:cs typeface="+mn-cs"/>
          <a:sym typeface="Futura"/>
        </a:defRPr>
      </a:lvl9pPr>
    </p:titleStyle>
    <p:bodyStyle>
      <a:lvl1pPr marL="6096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1pPr>
      <a:lvl2pPr marL="12192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2pPr>
      <a:lvl3pPr marL="18288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3pPr>
      <a:lvl4pPr marL="24384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4pPr>
      <a:lvl5pPr marL="30480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5pPr>
      <a:lvl6pPr marL="36576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6pPr>
      <a:lvl7pPr marL="42672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7pPr>
      <a:lvl8pPr marL="48768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8pPr>
      <a:lvl9pPr marL="5486400" marR="0" indent="-609600" algn="l" defTabSz="825500" rtl="0" latinLnBrk="0">
        <a:lnSpc>
          <a:spcPct val="100000"/>
        </a:lnSpc>
        <a:spcBef>
          <a:spcPts val="3400"/>
        </a:spcBef>
        <a:spcAft>
          <a:spcPts val="0"/>
        </a:spcAft>
        <a:buClr>
          <a:srgbClr val="929292"/>
        </a:buClr>
        <a:buSzPct val="60000"/>
        <a:buFont typeface="Zapf Dingbats"/>
        <a:buChar char="❖"/>
        <a:tabLst/>
        <a:defRPr sz="5000" b="0" i="0" u="none" strike="noStrike" cap="none" spc="0" baseline="0">
          <a:solidFill>
            <a:srgbClr val="414141"/>
          </a:solidFill>
          <a:uFillTx/>
          <a:latin typeface="Avenir Next Regular"/>
          <a:ea typeface="Avenir Next Regular"/>
          <a:cs typeface="Avenir Next Regular"/>
          <a:sym typeface="Avenir Next Regular"/>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image" Target="../media/image3.t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hyperlink" Target="https://docs.python.org/3/tutorial/floatingpoint.html"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hI9CaQD7P6I" TargetMode="External"/><Relationship Id="rId2" Type="http://schemas.openxmlformats.org/officeDocument/2006/relationships/hyperlink" Target="https://en.wikipedia.org/wiki/Order_of_operations" TargetMode="External"/><Relationship Id="rId1" Type="http://schemas.openxmlformats.org/officeDocument/2006/relationships/slideLayout" Target="../slideLayouts/slideLayout6.xml"/><Relationship Id="rId4" Type="http://schemas.openxmlformats.org/officeDocument/2006/relationships/hyperlink" Target="https://www.youtube.com/watch?v=J2z5uzqxJNU"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hyperlink" Target="https://www.youtube.com/watch?v=r0_mi8ngNnM" TargetMode="Externa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hyperlink" Target="https://www.khanacademy.org/computing/computer-science/cryptography/modern-crypt/v/the-fundamental-theorem-of-arithmetic-1" TargetMode="Externa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Python"/>
          <p:cNvSpPr txBox="1">
            <a:spLocks noGrp="1"/>
          </p:cNvSpPr>
          <p:nvPr>
            <p:ph type="ctrTitle"/>
          </p:nvPr>
        </p:nvSpPr>
        <p:spPr>
          <a:prstGeom prst="rect">
            <a:avLst/>
          </a:prstGeom>
        </p:spPr>
        <p:txBody>
          <a:bodyPr/>
          <a:lstStyle/>
          <a:p>
            <a:r>
              <a:t>Python </a:t>
            </a:r>
          </a:p>
        </p:txBody>
      </p:sp>
      <p:sp>
        <p:nvSpPr>
          <p:cNvPr id="138" name="HANDS ON"/>
          <p:cNvSpPr txBox="1">
            <a:spLocks noGrp="1"/>
          </p:cNvSpPr>
          <p:nvPr>
            <p:ph type="subTitle" sz="quarter" idx="1"/>
          </p:nvPr>
        </p:nvSpPr>
        <p:spPr>
          <a:prstGeom prst="rect">
            <a:avLst/>
          </a:prstGeom>
        </p:spPr>
        <p:txBody>
          <a:bodyPr/>
          <a:lstStyle/>
          <a:p>
            <a:r>
              <a:t>HANDS ON                                 </a:t>
            </a:r>
          </a:p>
        </p:txBody>
      </p:sp>
      <p:sp>
        <p:nvSpPr>
          <p:cNvPr id="139"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a:t>
            </a:fld>
            <a:endParaRPr/>
          </a:p>
        </p:txBody>
      </p:sp>
      <p:pic>
        <p:nvPicPr>
          <p:cNvPr id="140" name="Εικόνα" descr="Εικόνα"/>
          <p:cNvPicPr>
            <a:picLocks noChangeAspect="1"/>
          </p:cNvPicPr>
          <p:nvPr/>
        </p:nvPicPr>
        <p:blipFill>
          <a:blip r:embed="rId2">
            <a:alphaModFix amt="70670"/>
          </a:blip>
          <a:stretch>
            <a:fillRect/>
          </a:stretch>
        </p:blipFill>
        <p:spPr>
          <a:xfrm>
            <a:off x="-1" y="-1"/>
            <a:ext cx="24384001" cy="13716001"/>
          </a:xfrm>
          <a:prstGeom prst="rect">
            <a:avLst/>
          </a:prstGeom>
          <a:ln w="12700">
            <a:miter lim="400000"/>
          </a:ln>
        </p:spPr>
      </p:pic>
      <p:pic>
        <p:nvPicPr>
          <p:cNvPr id="141" name="Εικόνα" descr="Εικόνα"/>
          <p:cNvPicPr>
            <a:picLocks noChangeAspect="1"/>
          </p:cNvPicPr>
          <p:nvPr/>
        </p:nvPicPr>
        <p:blipFill>
          <a:blip r:embed="rId3"/>
          <a:stretch>
            <a:fillRect/>
          </a:stretch>
        </p:blipFill>
        <p:spPr>
          <a:xfrm>
            <a:off x="0" y="0"/>
            <a:ext cx="24384000" cy="13716000"/>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LEARN PYTHON: SYNTAX"/>
          <p:cNvSpPr txBox="1">
            <a:spLocks noGrp="1"/>
          </p:cNvSpPr>
          <p:nvPr>
            <p:ph type="title"/>
          </p:nvPr>
        </p:nvSpPr>
        <p:spPr>
          <a:prstGeom prst="rect">
            <a:avLst/>
          </a:prstGeom>
        </p:spPr>
        <p:txBody>
          <a:bodyPr/>
          <a:lstStyle/>
          <a:p>
            <a:r>
              <a:t>LEARN PYTHON: SYNTAX</a:t>
            </a:r>
          </a:p>
        </p:txBody>
      </p:sp>
      <p:sp>
        <p:nvSpPr>
          <p:cNvPr id="185" name="Οδηγίες (01. Syntax / 03. Print.py)…"/>
          <p:cNvSpPr txBox="1">
            <a:spLocks noGrp="1"/>
          </p:cNvSpPr>
          <p:nvPr>
            <p:ph type="body" sz="half" idx="1"/>
          </p:nvPr>
        </p:nvSpPr>
        <p:spPr>
          <a:xfrm>
            <a:off x="952500" y="3797300"/>
            <a:ext cx="13124720" cy="8928100"/>
          </a:xfrm>
          <a:prstGeom prst="rect">
            <a:avLst/>
          </a:prstGeom>
        </p:spPr>
        <p:txBody>
          <a:bodyPr anchor="t"/>
          <a:lstStyle/>
          <a:p>
            <a:pPr marL="0" indent="0">
              <a:buClr>
                <a:srgbClr val="000000"/>
              </a:buClr>
              <a:buSzPct val="60000"/>
              <a:buNone/>
              <a:defRPr sz="5000"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03. </a:t>
            </a:r>
            <a:r>
              <a:rPr dirty="0" err="1"/>
              <a:t>Print.py</a:t>
            </a:r>
            <a:r>
              <a:rPr dirty="0"/>
              <a:t>)</a:t>
            </a:r>
          </a:p>
          <a:p>
            <a:pPr marL="512063" indent="-512063">
              <a:buClr>
                <a:srgbClr val="000000"/>
              </a:buClr>
              <a:buSzPct val="60000"/>
              <a:buChar char="✓"/>
              <a:defRPr sz="5000">
                <a:latin typeface="Avenir Next Regular"/>
                <a:ea typeface="Avenir Next Regular"/>
                <a:cs typeface="Avenir Next Regular"/>
                <a:sym typeface="Avenir Next Regular"/>
              </a:defRPr>
            </a:pPr>
            <a:r>
              <a:rPr dirty="0"/>
              <a:t> </a:t>
            </a:r>
            <a:r>
              <a:rPr dirty="0" err="1"/>
              <a:t>Εκτυ</a:t>
            </a:r>
            <a:r>
              <a:rPr dirty="0"/>
              <a:t>π</a:t>
            </a:r>
            <a:r>
              <a:rPr dirty="0" err="1"/>
              <a:t>ώστε</a:t>
            </a:r>
            <a:r>
              <a:rPr dirty="0"/>
              <a:t> </a:t>
            </a:r>
            <a:r>
              <a:rPr dirty="0" err="1"/>
              <a:t>τον</a:t>
            </a:r>
            <a:r>
              <a:rPr dirty="0"/>
              <a:t> </a:t>
            </a:r>
            <a:r>
              <a:rPr dirty="0" err="1"/>
              <a:t>χ</a:t>
            </a:r>
            <a:r>
              <a:rPr dirty="0"/>
              <a:t>α</a:t>
            </a:r>
            <a:r>
              <a:rPr dirty="0" err="1"/>
              <a:t>ιρετισμό</a:t>
            </a:r>
            <a:r>
              <a:rPr dirty="0"/>
              <a:t> “Hello World!”</a:t>
            </a:r>
          </a:p>
        </p:txBody>
      </p:sp>
      <p:pic>
        <p:nvPicPr>
          <p:cNvPr id="186"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89" name="Οι προγραμματιστές αναφέρονται σε τμήματα κειμένου ως συμβολοσειρές. Στην τελευταία μας άσκηση, δημιουργήσαμε τη συμβολοσειρά &quot;Hello world!&quot;.…"/>
          <p:cNvSpPr txBox="1">
            <a:spLocks noGrp="1"/>
          </p:cNvSpPr>
          <p:nvPr>
            <p:ph type="body" idx="1"/>
          </p:nvPr>
        </p:nvSpPr>
        <p:spPr>
          <a:prstGeom prst="rect">
            <a:avLst/>
          </a:prstGeom>
        </p:spPr>
        <p:txBody>
          <a:bodyPr/>
          <a:lstStyle/>
          <a:p>
            <a:pPr marL="0" indent="0">
              <a:buClrTx/>
              <a:buSzTx/>
              <a:buFontTx/>
              <a:buNone/>
            </a:pPr>
            <a:r>
              <a:t>Οι προγραμματιστές αναφέρονται σε τμήματα κειμένου ως συμβολοσειρές. Στην τελευταία μας άσκηση, δημιουργήσαμε τη συμβολοσειρά "Hello world!". </a:t>
            </a:r>
          </a:p>
          <a:p>
            <a:pPr marL="0" indent="0">
              <a:buClrTx/>
              <a:buSzTx/>
              <a:buFontTx/>
              <a:buNone/>
            </a:pPr>
            <a:r>
              <a:t>Στην Python μια συμβολοσειρά περιβάλλεται από διπλά εισαγωγικά ("Hello world") ή με μονά εισαγωγικά (‘Hello world’). Δεν έχει σημασία ποιο είδος χρησιμοποιείτε, απλώς να είστε συνεπείς.</a:t>
            </a:r>
          </a:p>
        </p:txBody>
      </p:sp>
      <p:sp>
        <p:nvSpPr>
          <p:cNvPr id="190" name="Αριθμός σλάιντ"/>
          <p:cNvSpPr txBox="1">
            <a:spLocks noGrp="1"/>
          </p:cNvSpPr>
          <p:nvPr>
            <p:ph type="sldNum" sz="quarter" idx="4294967295"/>
          </p:nvPr>
        </p:nvSpPr>
        <p:spPr>
          <a:xfrm>
            <a:off x="11984434" y="13017500"/>
            <a:ext cx="402432"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a:t>
            </a:fld>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LEARN PYTHON: SYNTAX"/>
          <p:cNvSpPr txBox="1">
            <a:spLocks noGrp="1"/>
          </p:cNvSpPr>
          <p:nvPr>
            <p:ph type="title"/>
          </p:nvPr>
        </p:nvSpPr>
        <p:spPr>
          <a:prstGeom prst="rect">
            <a:avLst/>
          </a:prstGeom>
        </p:spPr>
        <p:txBody>
          <a:bodyPr/>
          <a:lstStyle/>
          <a:p>
            <a:r>
              <a:t>LEARN PYTHON: SYNTAX</a:t>
            </a:r>
          </a:p>
        </p:txBody>
      </p:sp>
      <p:sp>
        <p:nvSpPr>
          <p:cNvPr id="193" name="Οδηγίες (01. Syntax / 04. Strings.py)…"/>
          <p:cNvSpPr txBox="1">
            <a:spLocks noGrp="1"/>
          </p:cNvSpPr>
          <p:nvPr>
            <p:ph type="body" sz="half" idx="1"/>
          </p:nvPr>
        </p:nvSpPr>
        <p:spPr>
          <a:xfrm>
            <a:off x="952500" y="3797300"/>
            <a:ext cx="13520282" cy="8928100"/>
          </a:xfrm>
          <a:prstGeom prst="rect">
            <a:avLst/>
          </a:prstGeom>
        </p:spPr>
        <p:txBody>
          <a:bodyPr anchor="t"/>
          <a:lstStyle/>
          <a:p>
            <a:pPr marL="0" indent="0">
              <a:buClr>
                <a:srgbClr val="000000"/>
              </a:buClr>
              <a:buSzPct val="60000"/>
              <a:buNone/>
              <a:defRPr sz="5000"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04. </a:t>
            </a:r>
            <a:r>
              <a:rPr dirty="0" err="1"/>
              <a:t>Strings.py</a:t>
            </a:r>
            <a:r>
              <a:rPr dirty="0"/>
              <a:t>)</a:t>
            </a:r>
          </a:p>
          <a:p>
            <a:pPr marL="512064" indent="-512064">
              <a:buClr>
                <a:srgbClr val="000000"/>
              </a:buClr>
              <a:buSzPct val="60000"/>
              <a:buChar char="✓"/>
              <a:defRPr sz="5000">
                <a:latin typeface="Avenir Next Regular"/>
                <a:ea typeface="Avenir Next Regular"/>
                <a:cs typeface="Avenir Next Regular"/>
                <a:sym typeface="Avenir Next Regular"/>
              </a:defRPr>
            </a:pPr>
            <a:r>
              <a:rPr dirty="0"/>
              <a:t> </a:t>
            </a:r>
            <a:r>
              <a:rPr dirty="0" err="1"/>
              <a:t>Εκτυ</a:t>
            </a:r>
            <a:r>
              <a:rPr dirty="0"/>
              <a:t>π</a:t>
            </a:r>
            <a:r>
              <a:rPr dirty="0" err="1"/>
              <a:t>ώστε</a:t>
            </a:r>
            <a:r>
              <a:rPr dirty="0"/>
              <a:t> </a:t>
            </a:r>
            <a:r>
              <a:rPr dirty="0" err="1"/>
              <a:t>το</a:t>
            </a:r>
            <a:r>
              <a:rPr dirty="0"/>
              <a:t> </a:t>
            </a:r>
            <a:r>
              <a:rPr dirty="0" err="1"/>
              <a:t>όνομά</a:t>
            </a:r>
            <a:r>
              <a:rPr dirty="0"/>
              <a:t> </a:t>
            </a:r>
            <a:r>
              <a:rPr dirty="0" err="1"/>
              <a:t>σ</a:t>
            </a:r>
            <a:r>
              <a:rPr dirty="0"/>
              <a:t>α</a:t>
            </a:r>
            <a:r>
              <a:rPr dirty="0" err="1"/>
              <a:t>ς</a:t>
            </a:r>
            <a:r>
              <a:rPr dirty="0"/>
              <a:t> </a:t>
            </a:r>
            <a:r>
              <a:rPr dirty="0" err="1"/>
              <a:t>χρησιμο</a:t>
            </a:r>
            <a:r>
              <a:rPr dirty="0"/>
              <a:t>π</a:t>
            </a:r>
            <a:r>
              <a:rPr dirty="0" err="1"/>
              <a:t>οιώντ</a:t>
            </a:r>
            <a:r>
              <a:rPr dirty="0"/>
              <a:t>α</a:t>
            </a:r>
            <a:r>
              <a:rPr dirty="0" err="1"/>
              <a:t>ς</a:t>
            </a:r>
            <a:r>
              <a:rPr dirty="0"/>
              <a:t> </a:t>
            </a:r>
            <a:r>
              <a:rPr dirty="0" err="1"/>
              <a:t>την</a:t>
            </a:r>
            <a:r>
              <a:rPr dirty="0"/>
              <a:t> </a:t>
            </a:r>
            <a:r>
              <a:rPr dirty="0" err="1"/>
              <a:t>εντολή</a:t>
            </a:r>
            <a:r>
              <a:rPr dirty="0"/>
              <a:t> print ().</a:t>
            </a:r>
          </a:p>
          <a:p>
            <a:pPr marL="512064" indent="-512064">
              <a:buClr>
                <a:srgbClr val="000000"/>
              </a:buClr>
              <a:buSzPct val="60000"/>
              <a:buChar char="✓"/>
              <a:defRPr sz="5000">
                <a:latin typeface="Avenir Next Regular"/>
                <a:ea typeface="Avenir Next Regular"/>
                <a:cs typeface="Avenir Next Regular"/>
                <a:sym typeface="Avenir Next Regular"/>
              </a:defRPr>
            </a:pPr>
            <a:r>
              <a:rPr dirty="0"/>
              <a:t> </a:t>
            </a:r>
            <a:r>
              <a:rPr dirty="0" err="1"/>
              <a:t>Εάν</a:t>
            </a:r>
            <a:r>
              <a:rPr dirty="0"/>
              <a:t> </a:t>
            </a:r>
            <a:r>
              <a:rPr dirty="0" err="1"/>
              <a:t>η</a:t>
            </a:r>
            <a:r>
              <a:rPr dirty="0"/>
              <a:t> </a:t>
            </a:r>
            <a:r>
              <a:rPr dirty="0" err="1"/>
              <a:t>δήλωση</a:t>
            </a:r>
            <a:r>
              <a:rPr dirty="0"/>
              <a:t> </a:t>
            </a:r>
            <a:r>
              <a:rPr dirty="0" err="1"/>
              <a:t>εκτύ</a:t>
            </a:r>
            <a:r>
              <a:rPr dirty="0"/>
              <a:t>π</a:t>
            </a:r>
            <a:r>
              <a:rPr dirty="0" err="1"/>
              <a:t>ωσης</a:t>
            </a:r>
            <a:r>
              <a:rPr dirty="0"/>
              <a:t> </a:t>
            </a:r>
            <a:r>
              <a:rPr dirty="0" err="1"/>
              <a:t>χρησιμο</a:t>
            </a:r>
            <a:r>
              <a:rPr dirty="0"/>
              <a:t>π</a:t>
            </a:r>
            <a:r>
              <a:rPr dirty="0" err="1"/>
              <a:t>οιεί</a:t>
            </a:r>
            <a:r>
              <a:rPr dirty="0"/>
              <a:t> </a:t>
            </a:r>
            <a:r>
              <a:rPr dirty="0" err="1"/>
              <a:t>δι</a:t>
            </a:r>
            <a:r>
              <a:rPr dirty="0"/>
              <a:t>π</a:t>
            </a:r>
            <a:r>
              <a:rPr dirty="0" err="1"/>
              <a:t>λά</a:t>
            </a:r>
            <a:r>
              <a:rPr dirty="0"/>
              <a:t> </a:t>
            </a:r>
            <a:r>
              <a:rPr dirty="0" err="1"/>
              <a:t>εισ</a:t>
            </a:r>
            <a:r>
              <a:rPr dirty="0"/>
              <a:t>α</a:t>
            </a:r>
            <a:r>
              <a:rPr dirty="0" err="1"/>
              <a:t>γωγικά</a:t>
            </a:r>
            <a:r>
              <a:rPr dirty="0"/>
              <a:t> (“…“), α</a:t>
            </a:r>
            <a:r>
              <a:rPr dirty="0" err="1"/>
              <a:t>λλάξτε</a:t>
            </a:r>
            <a:r>
              <a:rPr dirty="0"/>
              <a:t> </a:t>
            </a:r>
            <a:r>
              <a:rPr dirty="0" err="1"/>
              <a:t>τ</a:t>
            </a:r>
            <a:r>
              <a:rPr dirty="0"/>
              <a:t>α </a:t>
            </a:r>
            <a:r>
              <a:rPr dirty="0" err="1"/>
              <a:t>σε</a:t>
            </a:r>
            <a:r>
              <a:rPr dirty="0"/>
              <a:t> </a:t>
            </a:r>
            <a:r>
              <a:rPr dirty="0" err="1"/>
              <a:t>μεμονωμέν</a:t>
            </a:r>
            <a:r>
              <a:rPr dirty="0"/>
              <a:t>α </a:t>
            </a:r>
            <a:r>
              <a:rPr dirty="0" err="1"/>
              <a:t>εισ</a:t>
            </a:r>
            <a:r>
              <a:rPr dirty="0"/>
              <a:t>α</a:t>
            </a:r>
            <a:r>
              <a:rPr dirty="0" err="1"/>
              <a:t>γωγικά</a:t>
            </a:r>
            <a:r>
              <a:rPr dirty="0"/>
              <a:t> (‘…‘). </a:t>
            </a:r>
            <a:r>
              <a:rPr dirty="0" err="1"/>
              <a:t>Εάν</a:t>
            </a:r>
            <a:r>
              <a:rPr dirty="0"/>
              <a:t> </a:t>
            </a:r>
            <a:r>
              <a:rPr dirty="0" err="1"/>
              <a:t>χρησιμο</a:t>
            </a:r>
            <a:r>
              <a:rPr dirty="0"/>
              <a:t>π</a:t>
            </a:r>
            <a:r>
              <a:rPr dirty="0" err="1"/>
              <a:t>οιεί</a:t>
            </a:r>
            <a:r>
              <a:rPr dirty="0"/>
              <a:t> </a:t>
            </a:r>
            <a:r>
              <a:rPr dirty="0" err="1"/>
              <a:t>μεμονωμέν</a:t>
            </a:r>
            <a:r>
              <a:rPr dirty="0"/>
              <a:t>α </a:t>
            </a:r>
            <a:r>
              <a:rPr dirty="0" err="1"/>
              <a:t>εισ</a:t>
            </a:r>
            <a:r>
              <a:rPr dirty="0"/>
              <a:t>α</a:t>
            </a:r>
            <a:r>
              <a:rPr dirty="0" err="1"/>
              <a:t>γωγικά</a:t>
            </a:r>
            <a:r>
              <a:rPr dirty="0"/>
              <a:t>   (‘…’) , α</a:t>
            </a:r>
            <a:r>
              <a:rPr dirty="0" err="1"/>
              <a:t>λλάξτε</a:t>
            </a:r>
            <a:r>
              <a:rPr dirty="0"/>
              <a:t> </a:t>
            </a:r>
            <a:r>
              <a:rPr dirty="0" err="1"/>
              <a:t>τ</a:t>
            </a:r>
            <a:r>
              <a:rPr dirty="0"/>
              <a:t>α </a:t>
            </a:r>
            <a:r>
              <a:rPr dirty="0" err="1"/>
              <a:t>σε</a:t>
            </a:r>
            <a:r>
              <a:rPr dirty="0"/>
              <a:t> </a:t>
            </a:r>
            <a:r>
              <a:rPr dirty="0" err="1"/>
              <a:t>δι</a:t>
            </a:r>
            <a:r>
              <a:rPr dirty="0"/>
              <a:t>π</a:t>
            </a:r>
            <a:r>
              <a:rPr dirty="0" err="1"/>
              <a:t>λά</a:t>
            </a:r>
            <a:r>
              <a:rPr dirty="0"/>
              <a:t> </a:t>
            </a:r>
            <a:r>
              <a:rPr dirty="0" err="1"/>
              <a:t>εισ</a:t>
            </a:r>
            <a:r>
              <a:rPr dirty="0"/>
              <a:t>α</a:t>
            </a:r>
            <a:r>
              <a:rPr dirty="0" err="1"/>
              <a:t>γωγικά</a:t>
            </a:r>
            <a:r>
              <a:rPr dirty="0"/>
              <a:t> (“…”).</a:t>
            </a:r>
          </a:p>
        </p:txBody>
      </p:sp>
      <p:sp>
        <p:nvSpPr>
          <p:cNvPr id="194"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12</a:t>
            </a:fld>
            <a:endParaRPr/>
          </a:p>
        </p:txBody>
      </p:sp>
      <p:pic>
        <p:nvPicPr>
          <p:cNvPr id="195"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98" name="Οι γλώσσες προγραμματισμού προσφέρουν μια μέθοδο αποθήκευσης δεδομένων για επαναχρησιμοποίηση. Εάν υπάρχει ένας χαιρετισμός που θέλουμε να παρουσιάσουμε, μια ημερομηνία που πρέπει να ξαναχρησιμοποιήσουμε ή ένα αναγνωριστικό χρήστη που πρέπει να θυμόμαστε"/>
          <p:cNvSpPr txBox="1">
            <a:spLocks noGrp="1"/>
          </p:cNvSpPr>
          <p:nvPr>
            <p:ph type="body" idx="1"/>
          </p:nvPr>
        </p:nvSpPr>
        <p:spPr>
          <a:xfrm>
            <a:off x="952500" y="3512990"/>
            <a:ext cx="22479000" cy="9183140"/>
          </a:xfrm>
          <a:prstGeom prst="rect">
            <a:avLst/>
          </a:prstGeom>
        </p:spPr>
        <p:txBody>
          <a:bodyPr/>
          <a:lstStyle/>
          <a:p>
            <a:pPr marL="0" indent="0" defTabSz="643889">
              <a:spcBef>
                <a:spcPts val="2600"/>
              </a:spcBef>
              <a:buClrTx/>
              <a:buSzTx/>
              <a:buFontTx/>
              <a:buNone/>
              <a:defRPr sz="3900"/>
            </a:pPr>
            <a:r>
              <a:t>Οι γλώσσες προγραμματισμού προσφέρουν μια μέθοδο αποθήκευσης δεδομένων για επαναχρησιμοποίηση. Εάν υπάρχει ένας χαιρετισμός που θέλουμε να παρουσιάσουμε, μια ημερομηνία που πρέπει να ξαναχρησιμοποιήσουμε ή ένα αναγνωριστικό χρήστη που πρέπει να θυμόμαστε, μπορούμε να δημιουργήσουμε μια μεταβλητή που μπορεί να αποθηκεύσει μια τιμή. Στο Python, εκχωρούμε μεταβλητές χρησιμοποιώντας το σύμβολο ίσον (=).</a:t>
            </a:r>
          </a:p>
          <a:p>
            <a:pPr marL="0" indent="0" defTabSz="643889">
              <a:spcBef>
                <a:spcPts val="2600"/>
              </a:spcBef>
              <a:buClrTx/>
              <a:buSzTx/>
              <a:buFontTx/>
              <a:buNone/>
              <a:defRPr sz="3900"/>
            </a:pPr>
            <a:r>
              <a:t>Στο παράδειγμα, αποθηκεύουμε το μήνυμα "Γεια σας" σε μια μεταβλητή που ονομάζεται message_string. Οι μεταβλητές δεν μπορούν να έχουν κενά ή σύμβολα στα ονόματά τους εκτός από μια υπογράμμιση (_). Δεν μπορούν να ξεκινήσουν με αριθμούς αλλά μπορούν να έχουν αριθμούς μετά το πρώτο γράμμα (π.χ., το cool_variable_5 είναι ΟΚ).</a:t>
            </a:r>
          </a:p>
          <a:p>
            <a:pPr marL="0" indent="0" defTabSz="643889">
              <a:spcBef>
                <a:spcPts val="2600"/>
              </a:spcBef>
              <a:buClrTx/>
              <a:buSzTx/>
              <a:buFontTx/>
              <a:buNone/>
              <a:defRPr sz="3900"/>
            </a:pPr>
            <a:r>
              <a:t>Αρχικά, δημιουργούμε τη μεταβλητή message_string, εκχωρούμε ένα μήνυμα καλωσορίσματος και εκτυπώνουμε τον χαιρετισμό. Στη συνέχεια, ενημερώνουμε το message_string σε ένα μήνυμα αναχώρησης και το εκτυπώνουμε.</a:t>
            </a:r>
          </a:p>
        </p:txBody>
      </p:sp>
      <p:sp>
        <p:nvSpPr>
          <p:cNvPr id="199"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13</a:t>
            </a:fld>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LEARN PYTHON: SYNTAX"/>
          <p:cNvSpPr txBox="1">
            <a:spLocks noGrp="1"/>
          </p:cNvSpPr>
          <p:nvPr>
            <p:ph type="title"/>
          </p:nvPr>
        </p:nvSpPr>
        <p:spPr>
          <a:prstGeom prst="rect">
            <a:avLst/>
          </a:prstGeom>
        </p:spPr>
        <p:txBody>
          <a:bodyPr/>
          <a:lstStyle/>
          <a:p>
            <a:r>
              <a:t>LEARN PYTHON: SYNTAX</a:t>
            </a:r>
          </a:p>
        </p:txBody>
      </p:sp>
      <p:sp>
        <p:nvSpPr>
          <p:cNvPr id="202" name="Οδηγίες (01. Syntax / 05. Variables.py)…"/>
          <p:cNvSpPr txBox="1">
            <a:spLocks noGrp="1"/>
          </p:cNvSpPr>
          <p:nvPr>
            <p:ph type="body" sz="half" idx="1"/>
          </p:nvPr>
        </p:nvSpPr>
        <p:spPr>
          <a:xfrm>
            <a:off x="952500" y="3797300"/>
            <a:ext cx="13108954" cy="8928100"/>
          </a:xfrm>
          <a:prstGeom prst="rect">
            <a:avLst/>
          </a:prstGeom>
        </p:spPr>
        <p:txBody>
          <a:bodyPr anchor="t"/>
          <a:lstStyle/>
          <a:p>
            <a:pPr marL="0" indent="0">
              <a:buClr>
                <a:srgbClr val="000000"/>
              </a:buClr>
              <a:buSzPct val="60000"/>
              <a:buNone/>
              <a:defRPr sz="5000"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05. </a:t>
            </a:r>
            <a:r>
              <a:rPr dirty="0" err="1"/>
              <a:t>Variables.py</a:t>
            </a:r>
            <a:r>
              <a:rPr dirty="0"/>
              <a:t>)</a:t>
            </a:r>
          </a:p>
          <a:p>
            <a:pPr marL="512063" indent="-512063">
              <a:buClr>
                <a:srgbClr val="000000"/>
              </a:buClr>
              <a:buSzPct val="60000"/>
              <a:buChar char="✓"/>
              <a:defRPr sz="5000">
                <a:latin typeface="Avenir Next Regular"/>
                <a:ea typeface="Avenir Next Regular"/>
                <a:cs typeface="Avenir Next Regular"/>
                <a:sym typeface="Avenir Next Regular"/>
              </a:defRPr>
            </a:pPr>
            <a:r>
              <a:rPr dirty="0"/>
              <a:t> </a:t>
            </a:r>
            <a:r>
              <a:rPr dirty="0" err="1"/>
              <a:t>Ενημερώστε</a:t>
            </a:r>
            <a:r>
              <a:rPr dirty="0"/>
              <a:t> </a:t>
            </a:r>
            <a:r>
              <a:rPr dirty="0" err="1"/>
              <a:t>την</a:t>
            </a:r>
            <a:r>
              <a:rPr dirty="0"/>
              <a:t> </a:t>
            </a:r>
            <a:r>
              <a:rPr dirty="0" err="1"/>
              <a:t>μετ</a:t>
            </a:r>
            <a:r>
              <a:rPr dirty="0"/>
              <a:t>αβ</a:t>
            </a:r>
            <a:r>
              <a:rPr dirty="0" err="1"/>
              <a:t>λητή</a:t>
            </a:r>
            <a:r>
              <a:rPr dirty="0"/>
              <a:t> </a:t>
            </a:r>
            <a:r>
              <a:rPr dirty="0" err="1"/>
              <a:t>γεύμ</a:t>
            </a:r>
            <a:r>
              <a:rPr dirty="0"/>
              <a:t>α “meal” </a:t>
            </a:r>
            <a:r>
              <a:rPr dirty="0" err="1"/>
              <a:t>γι</a:t>
            </a:r>
            <a:r>
              <a:rPr dirty="0"/>
              <a:t>α </a:t>
            </a:r>
            <a:r>
              <a:rPr dirty="0" err="1"/>
              <a:t>ν</a:t>
            </a:r>
            <a:r>
              <a:rPr dirty="0"/>
              <a:t>α α</a:t>
            </a:r>
            <a:r>
              <a:rPr dirty="0" err="1"/>
              <a:t>ντικ</a:t>
            </a:r>
            <a:r>
              <a:rPr dirty="0"/>
              <a:t>α</a:t>
            </a:r>
            <a:r>
              <a:rPr dirty="0" err="1"/>
              <a:t>το</a:t>
            </a:r>
            <a:r>
              <a:rPr dirty="0"/>
              <a:t>π</a:t>
            </a:r>
            <a:r>
              <a:rPr dirty="0" err="1"/>
              <a:t>τρίζει</a:t>
            </a:r>
            <a:r>
              <a:rPr dirty="0"/>
              <a:t> </a:t>
            </a:r>
            <a:r>
              <a:rPr dirty="0" err="1"/>
              <a:t>κάθε</a:t>
            </a:r>
            <a:r>
              <a:rPr dirty="0"/>
              <a:t> </a:t>
            </a:r>
            <a:r>
              <a:rPr dirty="0" err="1"/>
              <a:t>γεύμ</a:t>
            </a:r>
            <a:r>
              <a:rPr dirty="0"/>
              <a:t>α </a:t>
            </a:r>
            <a:r>
              <a:rPr dirty="0" err="1"/>
              <a:t>της</a:t>
            </a:r>
            <a:r>
              <a:rPr dirty="0"/>
              <a:t> </a:t>
            </a:r>
            <a:r>
              <a:rPr dirty="0" err="1"/>
              <a:t>ημέρ</a:t>
            </a:r>
            <a:r>
              <a:rPr dirty="0"/>
              <a:t>α</a:t>
            </a:r>
            <a:r>
              <a:rPr dirty="0" err="1"/>
              <a:t>ς</a:t>
            </a:r>
            <a:r>
              <a:rPr dirty="0"/>
              <a:t> π</a:t>
            </a:r>
            <a:r>
              <a:rPr dirty="0" err="1"/>
              <a:t>ριν</a:t>
            </a:r>
            <a:r>
              <a:rPr dirty="0"/>
              <a:t> </a:t>
            </a:r>
            <a:r>
              <a:rPr dirty="0" err="1"/>
              <a:t>το</a:t>
            </a:r>
            <a:r>
              <a:rPr dirty="0"/>
              <a:t> </a:t>
            </a:r>
            <a:r>
              <a:rPr dirty="0" err="1"/>
              <a:t>εκτυ</a:t>
            </a:r>
            <a:r>
              <a:rPr dirty="0"/>
              <a:t>π</a:t>
            </a:r>
            <a:r>
              <a:rPr dirty="0" err="1"/>
              <a:t>ώσουμε</a:t>
            </a:r>
            <a:r>
              <a:rPr dirty="0"/>
              <a:t>.</a:t>
            </a:r>
          </a:p>
        </p:txBody>
      </p:sp>
      <p:sp>
        <p:nvSpPr>
          <p:cNvPr id="203"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14</a:t>
            </a:fld>
            <a:endParaRPr/>
          </a:p>
        </p:txBody>
      </p:sp>
      <p:pic>
        <p:nvPicPr>
          <p:cNvPr id="204"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07" name="Οι άνθρωποι είναι επιρρεπείς σε λάθη. Οι άνθρωποι είναι επίσης συνήθως υπεύθυνοι για τη δημιουργία προγραμμάτων. Για αντιστάθμιση, οι γλώσσες προγραμματισμού προσπαθούν να κατανοήσουν και να εξηγήσουν τα λάθη που έγιναν στα προγράμματα τους.…"/>
          <p:cNvSpPr txBox="1">
            <a:spLocks noGrp="1"/>
          </p:cNvSpPr>
          <p:nvPr>
            <p:ph type="body" idx="1"/>
          </p:nvPr>
        </p:nvSpPr>
        <p:spPr>
          <a:prstGeom prst="rect">
            <a:avLst/>
          </a:prstGeom>
        </p:spPr>
        <p:txBody>
          <a:bodyPr/>
          <a:lstStyle/>
          <a:p>
            <a:pPr marL="0" indent="0" defTabSz="759459">
              <a:spcBef>
                <a:spcPts val="3100"/>
              </a:spcBef>
              <a:buClrTx/>
              <a:buSzTx/>
              <a:buFontTx/>
              <a:buNone/>
              <a:defRPr sz="4600"/>
            </a:pPr>
            <a:r>
              <a:t>Οι άνθρωποι είναι επιρρεπείς σε λάθη. Οι άνθρωποι είναι επίσης συνήθως υπεύθυνοι για τη δημιουργία προγραμμάτων. Για αντιστάθμιση, οι γλώσσες προγραμματισμού προσπαθούν να κατανοήσουν και να εξηγήσουν τα λάθη που έγιναν στα προγράμματα τους.</a:t>
            </a:r>
          </a:p>
          <a:p>
            <a:pPr marL="0" indent="0" defTabSz="759459">
              <a:spcBef>
                <a:spcPts val="3100"/>
              </a:spcBef>
              <a:buClrTx/>
              <a:buSzTx/>
              <a:buFontTx/>
              <a:buNone/>
              <a:defRPr sz="4600"/>
            </a:pPr>
            <a:r>
              <a:t>Η Python αναφέρεται σε αυτά τα λάθη ως σφάλματα και θα δείξει την τοποθεσία όπου παρουσιάστηκε ένα σφάλμα με χαρακτήρα ^. Όταν τα προγράμματα ρίχνουν σφάλματα που δεν περιμέναμε να συναντήσουμε, ονομάζουμε αυτά τα σφάλματα “bugs”. Οι προγραμματιστές καλούν τη διαδικασία ενημέρωσης του προγράμματος έτσι ώστε να μην παράγει πλέον απρόσμενα σφάλματα εντοπισμού σφαλμάτων.</a:t>
            </a:r>
          </a:p>
        </p:txBody>
      </p:sp>
      <p:sp>
        <p:nvSpPr>
          <p:cNvPr id="208"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15</a:t>
            </a:fld>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11" name="Δύο κοινά σφάλματα που αντιμετωπίζουμε κατά τη σύνταξη της Python είναι το SyntaxError και το NameError.…"/>
          <p:cNvSpPr txBox="1">
            <a:spLocks noGrp="1"/>
          </p:cNvSpPr>
          <p:nvPr>
            <p:ph type="body" idx="1"/>
          </p:nvPr>
        </p:nvSpPr>
        <p:spPr>
          <a:prstGeom prst="rect">
            <a:avLst/>
          </a:prstGeom>
        </p:spPr>
        <p:txBody>
          <a:bodyPr/>
          <a:lstStyle/>
          <a:p>
            <a:pPr marL="0" indent="0" defTabSz="792479">
              <a:spcBef>
                <a:spcPts val="3200"/>
              </a:spcBef>
              <a:buClrTx/>
              <a:buSzTx/>
              <a:buFontTx/>
              <a:buNone/>
              <a:defRPr sz="4800"/>
            </a:pPr>
            <a:r>
              <a:t>Δύο κοινά σφάλματα που αντιμετωπίζουμε κατά τη σύνταξη της Python είναι το SyntaxError και το NameError.</a:t>
            </a:r>
          </a:p>
          <a:p>
            <a:pPr marL="585215" indent="-585215" defTabSz="792479">
              <a:spcBef>
                <a:spcPts val="3200"/>
              </a:spcBef>
              <a:defRPr sz="4800"/>
            </a:pPr>
            <a:r>
              <a:t>SyntaxError σημαίνει ότι υπάρχει κάποιο πρόβλημα με τον τρόπο με τον οποίο γράφεται το πρόγραμμά σας - σημεία στίξης που δεν ανήκουν, μια εντολή όπου δεν αναμένεται ή μια παρένθεση που λείπει μπορεί να προκαλέσει ένα SyntaxError.</a:t>
            </a:r>
          </a:p>
          <a:p>
            <a:pPr marL="585215" indent="-585215" defTabSz="792479">
              <a:spcBef>
                <a:spcPts val="3200"/>
              </a:spcBef>
              <a:defRPr sz="4800"/>
            </a:pPr>
            <a:r>
              <a:t>NameError εμφανίζεται όταν ο διερμηνέας Python βλέπει μια λέξη που δεν αναγνωρίζει. Ο κώδικας που περιέχει κάτι που μοιάζει με μεταβλητή αλλά δεν ορίστηκε ποτέ θα ρίξει ένα NameError.</a:t>
            </a:r>
          </a:p>
        </p:txBody>
      </p:sp>
      <p:sp>
        <p:nvSpPr>
          <p:cNvPr id="212"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16</a:t>
            </a:fld>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LEARN PYTHON: SYNTAX"/>
          <p:cNvSpPr txBox="1">
            <a:spLocks noGrp="1"/>
          </p:cNvSpPr>
          <p:nvPr>
            <p:ph type="title"/>
          </p:nvPr>
        </p:nvSpPr>
        <p:spPr>
          <a:prstGeom prst="rect">
            <a:avLst/>
          </a:prstGeom>
        </p:spPr>
        <p:txBody>
          <a:bodyPr/>
          <a:lstStyle/>
          <a:p>
            <a:r>
              <a:t>LEARN PYTHON: SYNTAX</a:t>
            </a:r>
          </a:p>
        </p:txBody>
      </p:sp>
      <p:sp>
        <p:nvSpPr>
          <p:cNvPr id="215" name="Οδηγίες (01. Syntax / 06. Errors.py)…"/>
          <p:cNvSpPr txBox="1">
            <a:spLocks noGrp="1"/>
          </p:cNvSpPr>
          <p:nvPr>
            <p:ph type="body" sz="half" idx="1"/>
          </p:nvPr>
        </p:nvSpPr>
        <p:spPr>
          <a:xfrm>
            <a:off x="952500" y="3289299"/>
            <a:ext cx="13530206" cy="9436101"/>
          </a:xfrm>
          <a:prstGeom prst="rect">
            <a:avLst/>
          </a:prstGeom>
        </p:spPr>
        <p:txBody>
          <a:bodyPr/>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06. </a:t>
            </a:r>
            <a:r>
              <a:rPr dirty="0" err="1"/>
              <a:t>Errors.py</a:t>
            </a:r>
            <a:r>
              <a:rPr dirty="0"/>
              <a:t>)</a:t>
            </a:r>
          </a:p>
          <a:p>
            <a:pPr marL="465978" indent="-465978" defTabSz="751205">
              <a:spcBef>
                <a:spcPts val="2200"/>
              </a:spcBef>
              <a:buClr>
                <a:srgbClr val="000000"/>
              </a:buClr>
              <a:buSzPct val="60000"/>
              <a:buChar char="✓"/>
              <a:defRPr sz="3822">
                <a:latin typeface="Avenir Next Regular"/>
                <a:ea typeface="Avenir Next Regular"/>
                <a:cs typeface="Avenir Next Regular"/>
                <a:sym typeface="Avenir Next Regular"/>
              </a:defRPr>
            </a:pPr>
            <a:r>
              <a:rPr dirty="0"/>
              <a:t> </a:t>
            </a:r>
            <a:r>
              <a:rPr dirty="0" err="1"/>
              <a:t>Ενδέχετ</a:t>
            </a:r>
            <a:r>
              <a:rPr dirty="0"/>
              <a:t>α</a:t>
            </a:r>
            <a:r>
              <a:rPr dirty="0" err="1"/>
              <a:t>ι</a:t>
            </a:r>
            <a:r>
              <a:rPr dirty="0"/>
              <a:t> </a:t>
            </a:r>
            <a:r>
              <a:rPr dirty="0" err="1"/>
              <a:t>ν</a:t>
            </a:r>
            <a:r>
              <a:rPr dirty="0"/>
              <a:t>α α</a:t>
            </a:r>
            <a:r>
              <a:rPr dirty="0" err="1"/>
              <a:t>ντιμετω</a:t>
            </a:r>
            <a:r>
              <a:rPr dirty="0"/>
              <a:t>π</a:t>
            </a:r>
            <a:r>
              <a:rPr dirty="0" err="1"/>
              <a:t>ίσετε</a:t>
            </a:r>
            <a:r>
              <a:rPr dirty="0"/>
              <a:t> </a:t>
            </a:r>
            <a:r>
              <a:rPr dirty="0" err="1"/>
              <a:t>έν</a:t>
            </a:r>
            <a:r>
              <a:rPr dirty="0"/>
              <a:t>α </a:t>
            </a:r>
            <a:r>
              <a:rPr dirty="0" err="1"/>
              <a:t>SyntaxError</a:t>
            </a:r>
            <a:r>
              <a:rPr dirty="0"/>
              <a:t> </a:t>
            </a:r>
            <a:r>
              <a:rPr dirty="0" err="1"/>
              <a:t>εάν</a:t>
            </a:r>
            <a:r>
              <a:rPr dirty="0"/>
              <a:t> α</a:t>
            </a:r>
            <a:r>
              <a:rPr dirty="0" err="1"/>
              <a:t>νοίξετε</a:t>
            </a:r>
            <a:r>
              <a:rPr dirty="0"/>
              <a:t> </a:t>
            </a:r>
            <a:r>
              <a:rPr dirty="0" err="1"/>
              <a:t>μι</a:t>
            </a:r>
            <a:r>
              <a:rPr dirty="0"/>
              <a:t>α </a:t>
            </a:r>
            <a:r>
              <a:rPr dirty="0" err="1"/>
              <a:t>συμ</a:t>
            </a:r>
            <a:r>
              <a:rPr dirty="0"/>
              <a:t>β</a:t>
            </a:r>
            <a:r>
              <a:rPr dirty="0" err="1"/>
              <a:t>ολοσειρά</a:t>
            </a:r>
            <a:r>
              <a:rPr dirty="0"/>
              <a:t> </a:t>
            </a:r>
            <a:r>
              <a:rPr dirty="0" err="1"/>
              <a:t>με</a:t>
            </a:r>
            <a:r>
              <a:rPr dirty="0"/>
              <a:t> </a:t>
            </a:r>
            <a:r>
              <a:rPr dirty="0" err="1"/>
              <a:t>δι</a:t>
            </a:r>
            <a:r>
              <a:rPr dirty="0"/>
              <a:t>π</a:t>
            </a:r>
            <a:r>
              <a:rPr dirty="0" err="1"/>
              <a:t>λά</a:t>
            </a:r>
            <a:r>
              <a:rPr dirty="0"/>
              <a:t> </a:t>
            </a:r>
            <a:r>
              <a:rPr dirty="0" err="1"/>
              <a:t>εισ</a:t>
            </a:r>
            <a:r>
              <a:rPr dirty="0"/>
              <a:t>α</a:t>
            </a:r>
            <a:r>
              <a:rPr dirty="0" err="1"/>
              <a:t>γωγικά</a:t>
            </a:r>
            <a:r>
              <a:rPr dirty="0"/>
              <a:t> </a:t>
            </a:r>
            <a:r>
              <a:rPr dirty="0" err="1"/>
              <a:t>κ</a:t>
            </a:r>
            <a:r>
              <a:rPr dirty="0"/>
              <a:t>α</a:t>
            </a:r>
            <a:r>
              <a:rPr dirty="0" err="1"/>
              <a:t>ι</a:t>
            </a:r>
            <a:r>
              <a:rPr dirty="0"/>
              <a:t> </a:t>
            </a:r>
            <a:r>
              <a:rPr dirty="0" err="1"/>
              <a:t>την</a:t>
            </a:r>
            <a:r>
              <a:rPr dirty="0"/>
              <a:t> </a:t>
            </a:r>
            <a:r>
              <a:rPr dirty="0" err="1"/>
              <a:t>τερμ</a:t>
            </a:r>
            <a:r>
              <a:rPr dirty="0"/>
              <a:t>α</a:t>
            </a:r>
            <a:r>
              <a:rPr dirty="0" err="1"/>
              <a:t>τίσετε</a:t>
            </a:r>
            <a:r>
              <a:rPr dirty="0"/>
              <a:t> </a:t>
            </a:r>
            <a:r>
              <a:rPr dirty="0" err="1"/>
              <a:t>με</a:t>
            </a:r>
            <a:r>
              <a:rPr dirty="0"/>
              <a:t> </a:t>
            </a:r>
            <a:r>
              <a:rPr dirty="0" err="1"/>
              <a:t>έν</a:t>
            </a:r>
            <a:r>
              <a:rPr dirty="0"/>
              <a:t>α </a:t>
            </a:r>
            <a:r>
              <a:rPr dirty="0" err="1"/>
              <a:t>μόνο</a:t>
            </a:r>
            <a:r>
              <a:rPr dirty="0"/>
              <a:t> απ</a:t>
            </a:r>
            <a:r>
              <a:rPr dirty="0" err="1"/>
              <a:t>όσ</a:t>
            </a:r>
            <a:r>
              <a:rPr dirty="0"/>
              <a:t>πα</a:t>
            </a:r>
            <a:r>
              <a:rPr dirty="0" err="1"/>
              <a:t>σμ</a:t>
            </a:r>
            <a:r>
              <a:rPr dirty="0"/>
              <a:t>α. </a:t>
            </a:r>
            <a:r>
              <a:rPr dirty="0" err="1"/>
              <a:t>Ενημερώστε</a:t>
            </a:r>
            <a:r>
              <a:rPr dirty="0"/>
              <a:t> </a:t>
            </a:r>
            <a:r>
              <a:rPr dirty="0" err="1"/>
              <a:t>τη</a:t>
            </a:r>
            <a:r>
              <a:rPr dirty="0"/>
              <a:t> </a:t>
            </a:r>
            <a:r>
              <a:rPr dirty="0" err="1"/>
              <a:t>συμ</a:t>
            </a:r>
            <a:r>
              <a:rPr dirty="0"/>
              <a:t>β</a:t>
            </a:r>
            <a:r>
              <a:rPr dirty="0" err="1"/>
              <a:t>ολοσειρά</a:t>
            </a:r>
            <a:r>
              <a:rPr dirty="0"/>
              <a:t> </a:t>
            </a:r>
            <a:r>
              <a:rPr dirty="0" err="1"/>
              <a:t>έτσι</a:t>
            </a:r>
            <a:r>
              <a:rPr dirty="0"/>
              <a:t> </a:t>
            </a:r>
            <a:r>
              <a:rPr dirty="0" err="1"/>
              <a:t>ώστε</a:t>
            </a:r>
            <a:r>
              <a:rPr dirty="0"/>
              <a:t> </a:t>
            </a:r>
            <a:r>
              <a:rPr dirty="0" err="1"/>
              <a:t>ν</a:t>
            </a:r>
            <a:r>
              <a:rPr dirty="0"/>
              <a:t>α </a:t>
            </a:r>
            <a:r>
              <a:rPr dirty="0" err="1"/>
              <a:t>ξεκινά</a:t>
            </a:r>
            <a:r>
              <a:rPr dirty="0"/>
              <a:t> </a:t>
            </a:r>
            <a:r>
              <a:rPr dirty="0" err="1"/>
              <a:t>κ</a:t>
            </a:r>
            <a:r>
              <a:rPr dirty="0"/>
              <a:t>α</a:t>
            </a:r>
            <a:r>
              <a:rPr dirty="0" err="1"/>
              <a:t>ι</a:t>
            </a:r>
            <a:r>
              <a:rPr dirty="0"/>
              <a:t> </a:t>
            </a:r>
            <a:r>
              <a:rPr dirty="0" err="1"/>
              <a:t>ν</a:t>
            </a:r>
            <a:r>
              <a:rPr dirty="0"/>
              <a:t>α </a:t>
            </a:r>
            <a:r>
              <a:rPr dirty="0" err="1"/>
              <a:t>τελειώνει</a:t>
            </a:r>
            <a:r>
              <a:rPr dirty="0"/>
              <a:t> </a:t>
            </a:r>
            <a:r>
              <a:rPr dirty="0" err="1"/>
              <a:t>με</a:t>
            </a:r>
            <a:r>
              <a:rPr dirty="0"/>
              <a:t> </a:t>
            </a:r>
            <a:r>
              <a:rPr dirty="0" err="1"/>
              <a:t>τ</a:t>
            </a:r>
            <a:r>
              <a:rPr dirty="0"/>
              <a:t>α </a:t>
            </a:r>
            <a:r>
              <a:rPr dirty="0" err="1"/>
              <a:t>ίδι</a:t>
            </a:r>
            <a:r>
              <a:rPr dirty="0"/>
              <a:t>α </a:t>
            </a:r>
            <a:r>
              <a:rPr dirty="0" err="1"/>
              <a:t>σημεί</a:t>
            </a:r>
            <a:r>
              <a:rPr dirty="0"/>
              <a:t>α </a:t>
            </a:r>
            <a:r>
              <a:rPr dirty="0" err="1"/>
              <a:t>στίξης</a:t>
            </a:r>
            <a:r>
              <a:rPr dirty="0"/>
              <a:t>.</a:t>
            </a:r>
          </a:p>
          <a:p>
            <a:pPr marL="465978" indent="-465978" defTabSz="751205">
              <a:spcBef>
                <a:spcPts val="2200"/>
              </a:spcBef>
              <a:buClr>
                <a:srgbClr val="000000"/>
              </a:buClr>
              <a:buSzPct val="60000"/>
              <a:buChar char="✓"/>
              <a:defRPr sz="3822">
                <a:latin typeface="Avenir Next Regular"/>
                <a:ea typeface="Avenir Next Regular"/>
                <a:cs typeface="Avenir Next Regular"/>
                <a:sym typeface="Avenir Next Regular"/>
              </a:defRPr>
            </a:pPr>
            <a:r>
              <a:rPr dirty="0" err="1"/>
              <a:t>Ενδέχετ</a:t>
            </a:r>
            <a:r>
              <a:rPr dirty="0"/>
              <a:t>α</a:t>
            </a:r>
            <a:r>
              <a:rPr dirty="0" err="1"/>
              <a:t>ι</a:t>
            </a:r>
            <a:r>
              <a:rPr dirty="0"/>
              <a:t> </a:t>
            </a:r>
            <a:r>
              <a:rPr dirty="0" err="1"/>
              <a:t>ν</a:t>
            </a:r>
            <a:r>
              <a:rPr dirty="0"/>
              <a:t>α α</a:t>
            </a:r>
            <a:r>
              <a:rPr dirty="0" err="1"/>
              <a:t>ντιμετω</a:t>
            </a:r>
            <a:r>
              <a:rPr dirty="0"/>
              <a:t>π</a:t>
            </a:r>
            <a:r>
              <a:rPr dirty="0" err="1"/>
              <a:t>ίσετε</a:t>
            </a:r>
            <a:r>
              <a:rPr dirty="0"/>
              <a:t> </a:t>
            </a:r>
            <a:r>
              <a:rPr dirty="0" err="1"/>
              <a:t>έν</a:t>
            </a:r>
            <a:r>
              <a:rPr dirty="0"/>
              <a:t>α </a:t>
            </a:r>
            <a:r>
              <a:rPr dirty="0" err="1"/>
              <a:t>NameError</a:t>
            </a:r>
            <a:r>
              <a:rPr dirty="0"/>
              <a:t> </a:t>
            </a:r>
            <a:r>
              <a:rPr dirty="0" err="1"/>
              <a:t>εάν</a:t>
            </a:r>
            <a:r>
              <a:rPr dirty="0"/>
              <a:t> π</a:t>
            </a:r>
            <a:r>
              <a:rPr dirty="0" err="1"/>
              <a:t>ροσ</a:t>
            </a:r>
            <a:r>
              <a:rPr dirty="0"/>
              <a:t>πα</a:t>
            </a:r>
            <a:r>
              <a:rPr dirty="0" err="1"/>
              <a:t>θήσετε</a:t>
            </a:r>
            <a:r>
              <a:rPr dirty="0"/>
              <a:t> </a:t>
            </a:r>
            <a:r>
              <a:rPr dirty="0" err="1"/>
              <a:t>ν</a:t>
            </a:r>
            <a:r>
              <a:rPr dirty="0"/>
              <a:t>α </a:t>
            </a:r>
            <a:r>
              <a:rPr dirty="0" err="1"/>
              <a:t>εκτυ</a:t>
            </a:r>
            <a:r>
              <a:rPr dirty="0"/>
              <a:t>π</a:t>
            </a:r>
            <a:r>
              <a:rPr dirty="0" err="1"/>
              <a:t>ώσετε</a:t>
            </a:r>
            <a:r>
              <a:rPr dirty="0"/>
              <a:t> </a:t>
            </a:r>
            <a:r>
              <a:rPr dirty="0" err="1"/>
              <a:t>μι</a:t>
            </a:r>
            <a:r>
              <a:rPr dirty="0"/>
              <a:t>α </a:t>
            </a:r>
            <a:r>
              <a:rPr dirty="0" err="1"/>
              <a:t>συμ</a:t>
            </a:r>
            <a:r>
              <a:rPr dirty="0"/>
              <a:t>β</a:t>
            </a:r>
            <a:r>
              <a:rPr dirty="0" err="1"/>
              <a:t>ολοσειρά</a:t>
            </a:r>
            <a:r>
              <a:rPr dirty="0"/>
              <a:t> </a:t>
            </a:r>
            <a:r>
              <a:rPr dirty="0" err="1"/>
              <a:t>λέξεων</a:t>
            </a:r>
            <a:r>
              <a:rPr dirty="0"/>
              <a:t> α</a:t>
            </a:r>
            <a:r>
              <a:rPr dirty="0" err="1"/>
              <a:t>λλά</a:t>
            </a:r>
            <a:r>
              <a:rPr dirty="0"/>
              <a:t> </a:t>
            </a:r>
            <a:r>
              <a:rPr dirty="0" err="1"/>
              <a:t>δεν</a:t>
            </a:r>
            <a:r>
              <a:rPr dirty="0"/>
              <a:t> </a:t>
            </a:r>
            <a:r>
              <a:rPr dirty="0" err="1"/>
              <a:t>μ</a:t>
            </a:r>
            <a:r>
              <a:rPr dirty="0"/>
              <a:t>π</a:t>
            </a:r>
            <a:r>
              <a:rPr dirty="0" err="1"/>
              <a:t>ορείτε</a:t>
            </a:r>
            <a:r>
              <a:rPr dirty="0"/>
              <a:t> </a:t>
            </a:r>
            <a:r>
              <a:rPr dirty="0" err="1"/>
              <a:t>ν</a:t>
            </a:r>
            <a:r>
              <a:rPr dirty="0"/>
              <a:t>α β</a:t>
            </a:r>
            <a:r>
              <a:rPr dirty="0" err="1"/>
              <a:t>άλετε</a:t>
            </a:r>
            <a:r>
              <a:rPr dirty="0"/>
              <a:t> </a:t>
            </a:r>
            <a:r>
              <a:rPr dirty="0" err="1"/>
              <a:t>εισ</a:t>
            </a:r>
            <a:r>
              <a:rPr dirty="0"/>
              <a:t>α</a:t>
            </a:r>
            <a:r>
              <a:rPr dirty="0" err="1"/>
              <a:t>γωγικά</a:t>
            </a:r>
            <a:r>
              <a:rPr dirty="0"/>
              <a:t>. </a:t>
            </a:r>
            <a:r>
              <a:rPr dirty="0" err="1"/>
              <a:t>Η</a:t>
            </a:r>
            <a:r>
              <a:rPr dirty="0"/>
              <a:t> Python α</a:t>
            </a:r>
            <a:r>
              <a:rPr dirty="0" err="1"/>
              <a:t>ν</a:t>
            </a:r>
            <a:r>
              <a:rPr dirty="0"/>
              <a:t>α</a:t>
            </a:r>
            <a:r>
              <a:rPr dirty="0" err="1"/>
              <a:t>μένει</a:t>
            </a:r>
            <a:r>
              <a:rPr dirty="0"/>
              <a:t> </a:t>
            </a:r>
            <a:r>
              <a:rPr dirty="0" err="1"/>
              <a:t>ότι</a:t>
            </a:r>
            <a:r>
              <a:rPr dirty="0"/>
              <a:t> </a:t>
            </a:r>
            <a:r>
              <a:rPr dirty="0" err="1"/>
              <a:t>η</a:t>
            </a:r>
            <a:r>
              <a:rPr dirty="0"/>
              <a:t> </a:t>
            </a:r>
            <a:r>
              <a:rPr dirty="0" err="1"/>
              <a:t>λέξη</a:t>
            </a:r>
            <a:r>
              <a:rPr dirty="0"/>
              <a:t> </a:t>
            </a:r>
            <a:r>
              <a:rPr dirty="0" err="1"/>
              <a:t>της</a:t>
            </a:r>
            <a:r>
              <a:rPr dirty="0"/>
              <a:t> </a:t>
            </a:r>
            <a:r>
              <a:rPr dirty="0" err="1"/>
              <a:t>συμ</a:t>
            </a:r>
            <a:r>
              <a:rPr dirty="0"/>
              <a:t>β</a:t>
            </a:r>
            <a:r>
              <a:rPr dirty="0" err="1"/>
              <a:t>ολοσειράς</a:t>
            </a:r>
            <a:r>
              <a:rPr dirty="0"/>
              <a:t> </a:t>
            </a:r>
            <a:r>
              <a:rPr dirty="0" err="1"/>
              <a:t>σ</a:t>
            </a:r>
            <a:r>
              <a:rPr dirty="0"/>
              <a:t>α</a:t>
            </a:r>
            <a:r>
              <a:rPr dirty="0" err="1"/>
              <a:t>ς</a:t>
            </a:r>
            <a:r>
              <a:rPr dirty="0"/>
              <a:t> </a:t>
            </a:r>
            <a:r>
              <a:rPr dirty="0" err="1"/>
              <a:t>θ</a:t>
            </a:r>
            <a:r>
              <a:rPr dirty="0"/>
              <a:t>α </a:t>
            </a:r>
            <a:r>
              <a:rPr dirty="0" err="1"/>
              <a:t>οριστεί</a:t>
            </a:r>
            <a:r>
              <a:rPr dirty="0"/>
              <a:t> α</a:t>
            </a:r>
            <a:r>
              <a:rPr dirty="0" err="1"/>
              <a:t>λλού</a:t>
            </a:r>
            <a:r>
              <a:rPr dirty="0"/>
              <a:t> α</a:t>
            </a:r>
            <a:r>
              <a:rPr dirty="0" err="1"/>
              <a:t>λλά</a:t>
            </a:r>
            <a:r>
              <a:rPr dirty="0"/>
              <a:t> </a:t>
            </a:r>
            <a:r>
              <a:rPr dirty="0" err="1"/>
              <a:t>δεν</a:t>
            </a:r>
            <a:r>
              <a:rPr dirty="0"/>
              <a:t> </a:t>
            </a:r>
            <a:r>
              <a:rPr dirty="0" err="1"/>
              <a:t>μ</a:t>
            </a:r>
            <a:r>
              <a:rPr dirty="0"/>
              <a:t>π</a:t>
            </a:r>
            <a:r>
              <a:rPr dirty="0" err="1"/>
              <a:t>ορεί</a:t>
            </a:r>
            <a:r>
              <a:rPr dirty="0"/>
              <a:t> </a:t>
            </a:r>
            <a:r>
              <a:rPr dirty="0" err="1"/>
              <a:t>ν</a:t>
            </a:r>
            <a:r>
              <a:rPr dirty="0"/>
              <a:t>α β</a:t>
            </a:r>
            <a:r>
              <a:rPr dirty="0" err="1"/>
              <a:t>ρει</a:t>
            </a:r>
            <a:r>
              <a:rPr dirty="0"/>
              <a:t> π</a:t>
            </a:r>
            <a:r>
              <a:rPr dirty="0" err="1"/>
              <a:t>ού</a:t>
            </a:r>
            <a:r>
              <a:rPr dirty="0"/>
              <a:t> </a:t>
            </a:r>
            <a:r>
              <a:rPr dirty="0" err="1"/>
              <a:t>έχει</a:t>
            </a:r>
            <a:r>
              <a:rPr dirty="0"/>
              <a:t> </a:t>
            </a:r>
            <a:r>
              <a:rPr dirty="0" err="1"/>
              <a:t>οριστεί</a:t>
            </a:r>
            <a:r>
              <a:rPr dirty="0"/>
              <a:t>. </a:t>
            </a:r>
            <a:r>
              <a:rPr dirty="0" err="1"/>
              <a:t>Προσθέστε</a:t>
            </a:r>
            <a:r>
              <a:rPr dirty="0"/>
              <a:t> </a:t>
            </a:r>
            <a:r>
              <a:rPr dirty="0" err="1"/>
              <a:t>εισ</a:t>
            </a:r>
            <a:r>
              <a:rPr dirty="0"/>
              <a:t>α</a:t>
            </a:r>
            <a:r>
              <a:rPr dirty="0" err="1"/>
              <a:t>γωγικά</a:t>
            </a:r>
            <a:r>
              <a:rPr dirty="0"/>
              <a:t> </a:t>
            </a:r>
            <a:r>
              <a:rPr dirty="0" err="1"/>
              <a:t>κ</a:t>
            </a:r>
            <a:r>
              <a:rPr dirty="0"/>
              <a:t>α</a:t>
            </a:r>
            <a:r>
              <a:rPr dirty="0" err="1"/>
              <a:t>ι</a:t>
            </a:r>
            <a:r>
              <a:rPr dirty="0"/>
              <a:t> </a:t>
            </a:r>
            <a:r>
              <a:rPr dirty="0" err="1"/>
              <a:t>στις</a:t>
            </a:r>
            <a:r>
              <a:rPr dirty="0"/>
              <a:t> </a:t>
            </a:r>
            <a:r>
              <a:rPr dirty="0" err="1"/>
              <a:t>δύο</a:t>
            </a:r>
            <a:r>
              <a:rPr dirty="0"/>
              <a:t> π</a:t>
            </a:r>
            <a:r>
              <a:rPr dirty="0" err="1"/>
              <a:t>λευρές</a:t>
            </a:r>
            <a:r>
              <a:rPr dirty="0"/>
              <a:t> </a:t>
            </a:r>
            <a:r>
              <a:rPr dirty="0" err="1"/>
              <a:t>της</a:t>
            </a:r>
            <a:r>
              <a:rPr dirty="0"/>
              <a:t> </a:t>
            </a:r>
            <a:r>
              <a:rPr dirty="0" err="1"/>
              <a:t>συμ</a:t>
            </a:r>
            <a:r>
              <a:rPr dirty="0"/>
              <a:t>β</a:t>
            </a:r>
            <a:r>
              <a:rPr dirty="0" err="1"/>
              <a:t>ολοσειράς</a:t>
            </a:r>
            <a:r>
              <a:rPr dirty="0"/>
              <a:t> </a:t>
            </a:r>
            <a:r>
              <a:rPr dirty="0" err="1"/>
              <a:t>γι</a:t>
            </a:r>
            <a:r>
              <a:rPr dirty="0"/>
              <a:t>α </a:t>
            </a:r>
            <a:r>
              <a:rPr dirty="0" err="1"/>
              <a:t>ν</a:t>
            </a:r>
            <a:r>
              <a:rPr dirty="0"/>
              <a:t>α </a:t>
            </a:r>
            <a:r>
              <a:rPr dirty="0" err="1"/>
              <a:t>σκου</a:t>
            </a:r>
            <a:r>
              <a:rPr dirty="0"/>
              <a:t>π</a:t>
            </a:r>
            <a:r>
              <a:rPr dirty="0" err="1"/>
              <a:t>ίσετε</a:t>
            </a:r>
            <a:r>
              <a:rPr dirty="0"/>
              <a:t> α</a:t>
            </a:r>
            <a:r>
              <a:rPr dirty="0" err="1"/>
              <a:t>υτό</a:t>
            </a:r>
            <a:r>
              <a:rPr dirty="0"/>
              <a:t> </a:t>
            </a:r>
            <a:r>
              <a:rPr dirty="0" err="1"/>
              <a:t>το</a:t>
            </a:r>
            <a:r>
              <a:rPr dirty="0"/>
              <a:t> </a:t>
            </a:r>
            <a:r>
              <a:rPr dirty="0" err="1"/>
              <a:t>σφάλμ</a:t>
            </a:r>
            <a:r>
              <a:rPr dirty="0"/>
              <a:t>α.</a:t>
            </a:r>
          </a:p>
        </p:txBody>
      </p:sp>
      <p:sp>
        <p:nvSpPr>
          <p:cNvPr id="216"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17</a:t>
            </a:fld>
            <a:endParaRPr/>
          </a:p>
        </p:txBody>
      </p:sp>
      <p:pic>
        <p:nvPicPr>
          <p:cNvPr id="217"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20" name="Οι υπολογιστές μπορούν να κατανοήσουν πολύ περισσότερα από απλές συμβολοσειρές κειμένου. Η Python έχει μερικούς αριθμούς αριθμητικών δεδομένων. Έχει πολλούς τρόπους αποθήκευσης αριθμών. Ποιο χρησιμοποιείτε εξαρτάται από τον επιδιωκόμενο σκοπό για τον αρι"/>
          <p:cNvSpPr txBox="1">
            <a:spLocks noGrp="1"/>
          </p:cNvSpPr>
          <p:nvPr>
            <p:ph type="body" idx="1"/>
          </p:nvPr>
        </p:nvSpPr>
        <p:spPr>
          <a:xfrm>
            <a:off x="952500" y="3180404"/>
            <a:ext cx="22479000" cy="9087796"/>
          </a:xfrm>
          <a:prstGeom prst="rect">
            <a:avLst/>
          </a:prstGeom>
        </p:spPr>
        <p:txBody>
          <a:bodyPr/>
          <a:lstStyle>
            <a:lvl1pPr marL="0" indent="0">
              <a:buClrTx/>
              <a:buSzTx/>
              <a:buFontTx/>
              <a:buNone/>
            </a:lvl1pPr>
          </a:lstStyle>
          <a:p>
            <a:r>
              <a:t>Οι υπολογιστές μπορούν να κατανοήσουν πολύ περισσότερα από απλές συμβολοσειρές κειμένου. Η Python έχει μερικούς αριθμούς αριθμητικών δεδομένων. Έχει πολλούς τρόπους αποθήκευσης αριθμών. Ποιο χρησιμοποιείτε εξαρτάται από τον επιδιωκόμενο σκοπό για τον αριθμό που αποθηκεύετε.</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23" name="Ένας ακέραιος, ή int, είναι ένας ακέραιος αριθμός. Δεν έχει δεκαδικό σημείο και περιέχει όλους τους αριθμούς καταμέτρησης (1, 2, 3,…), καθώς και τους αρνητικούς ομολόγους τους και τον αριθμό 0. Εάν μετράτε τον αριθμό των ατόμων σε ένα δωμάτιο, ή τον αριθ"/>
          <p:cNvSpPr txBox="1">
            <a:spLocks noGrp="1"/>
          </p:cNvSpPr>
          <p:nvPr>
            <p:ph type="body" idx="1"/>
          </p:nvPr>
        </p:nvSpPr>
        <p:spPr>
          <a:xfrm>
            <a:off x="952500" y="3289300"/>
            <a:ext cx="22479000" cy="8978900"/>
          </a:xfrm>
          <a:prstGeom prst="rect">
            <a:avLst/>
          </a:prstGeom>
        </p:spPr>
        <p:txBody>
          <a:bodyPr/>
          <a:lstStyle>
            <a:lvl1pPr marL="0" indent="0">
              <a:buClrTx/>
              <a:buSzTx/>
              <a:buFontTx/>
              <a:buNone/>
            </a:lvl1pPr>
          </a:lstStyle>
          <a:p>
            <a:r>
              <a:t>Ένας ακέραιος, ή int, είναι ένας ακέραιος αριθμός. Δεν έχει δεκαδικό σημείο και περιέχει όλους τους αριθμούς καταμέτρησης (1, 2, 3,…), καθώς και τους αρνητικούς ομολόγους τους και τον αριθμό 0. Εάν μετράτε τον αριθμό των ατόμων σε ένα δωμάτιο, ή τον αριθμό των πλήκτρων σε ένα πληκτρολόγιο πιθανότατα θα χρησιμοποιούσατε έναν ακέραιο.</a:t>
            </a:r>
          </a:p>
        </p:txBody>
      </p:sp>
      <p:sp>
        <p:nvSpPr>
          <p:cNvPr id="224"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19</a:t>
            </a:fld>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44" name="WELCOME…"/>
          <p:cNvSpPr txBox="1">
            <a:spLocks noGrp="1"/>
          </p:cNvSpPr>
          <p:nvPr>
            <p:ph type="body" idx="1"/>
          </p:nvPr>
        </p:nvSpPr>
        <p:spPr>
          <a:prstGeom prst="rect">
            <a:avLst/>
          </a:prstGeom>
        </p:spPr>
        <p:txBody>
          <a:bodyPr/>
          <a:lstStyle/>
          <a:p>
            <a:pPr marL="693419" indent="-693419" defTabSz="693419">
              <a:spcBef>
                <a:spcPts val="2800"/>
              </a:spcBef>
              <a:buClrTx/>
              <a:buSzPct val="100000"/>
              <a:buFontTx/>
              <a:buAutoNum type="arabicPeriod"/>
              <a:defRPr sz="4200"/>
            </a:pPr>
            <a:r>
              <a:t>WELCOME</a:t>
            </a:r>
          </a:p>
          <a:p>
            <a:pPr marL="693419" indent="-693419" defTabSz="693419">
              <a:spcBef>
                <a:spcPts val="2800"/>
              </a:spcBef>
              <a:buClrTx/>
              <a:buSzPct val="100000"/>
              <a:buFontTx/>
              <a:buAutoNum type="arabicPeriod"/>
              <a:defRPr sz="4200"/>
            </a:pPr>
            <a:r>
              <a:t>COMMENTS </a:t>
            </a:r>
          </a:p>
          <a:p>
            <a:pPr marL="693419" indent="-693419" defTabSz="693419">
              <a:spcBef>
                <a:spcPts val="2800"/>
              </a:spcBef>
              <a:buClrTx/>
              <a:buSzPct val="100000"/>
              <a:buFontTx/>
              <a:buAutoNum type="arabicPeriod"/>
              <a:defRPr sz="4200"/>
            </a:pPr>
            <a:r>
              <a:t>PRINT</a:t>
            </a:r>
          </a:p>
          <a:p>
            <a:pPr marL="693419" indent="-693419" defTabSz="693419">
              <a:spcBef>
                <a:spcPts val="2800"/>
              </a:spcBef>
              <a:buClrTx/>
              <a:buSzPct val="100000"/>
              <a:buFontTx/>
              <a:buAutoNum type="arabicPeriod"/>
              <a:defRPr sz="4200"/>
            </a:pPr>
            <a:r>
              <a:t>STRINGS</a:t>
            </a:r>
          </a:p>
          <a:p>
            <a:pPr marL="693419" indent="-693419" defTabSz="693419">
              <a:spcBef>
                <a:spcPts val="2800"/>
              </a:spcBef>
              <a:buClrTx/>
              <a:buSzPct val="100000"/>
              <a:buFontTx/>
              <a:buAutoNum type="arabicPeriod"/>
              <a:defRPr sz="4200"/>
            </a:pPr>
            <a:r>
              <a:t>VARIABLES</a:t>
            </a:r>
          </a:p>
          <a:p>
            <a:pPr marL="693419" indent="-693419" defTabSz="693419">
              <a:spcBef>
                <a:spcPts val="2800"/>
              </a:spcBef>
              <a:buClrTx/>
              <a:buSzPct val="100000"/>
              <a:buFontTx/>
              <a:buAutoNum type="arabicPeriod"/>
              <a:defRPr sz="4200"/>
            </a:pPr>
            <a:r>
              <a:t>ERRORS</a:t>
            </a:r>
          </a:p>
          <a:p>
            <a:pPr marL="693419" indent="-693419" defTabSz="693419">
              <a:spcBef>
                <a:spcPts val="2800"/>
              </a:spcBef>
              <a:buClrTx/>
              <a:buSzPct val="100000"/>
              <a:buFontTx/>
              <a:buAutoNum type="arabicPeriod"/>
              <a:defRPr sz="4200"/>
            </a:pPr>
            <a:r>
              <a:t>NUMBERS</a:t>
            </a:r>
          </a:p>
          <a:p>
            <a:pPr marL="693419" indent="-693419" defTabSz="693419">
              <a:spcBef>
                <a:spcPts val="2800"/>
              </a:spcBef>
              <a:buClrTx/>
              <a:buSzPct val="100000"/>
              <a:buFontTx/>
              <a:buAutoNum type="arabicPeriod"/>
              <a:defRPr sz="4200"/>
            </a:pPr>
            <a:r>
              <a:t>CALCULATIONS</a:t>
            </a:r>
          </a:p>
        </p:txBody>
      </p:sp>
      <p:sp>
        <p:nvSpPr>
          <p:cNvPr id="145" name="CHANGING NUMBERS…"/>
          <p:cNvSpPr txBox="1"/>
          <p:nvPr/>
        </p:nvSpPr>
        <p:spPr>
          <a:xfrm>
            <a:off x="12096224" y="3702884"/>
            <a:ext cx="11013324" cy="89010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marL="825500" indent="-825500" algn="l">
              <a:spcBef>
                <a:spcPts val="3400"/>
              </a:spcBef>
              <a:buSzPct val="100000"/>
              <a:buAutoNum type="arabicPeriod" startAt="9"/>
              <a:defRPr sz="5000">
                <a:latin typeface="Avenir Next Regular"/>
                <a:ea typeface="Avenir Next Regular"/>
                <a:cs typeface="Avenir Next Regular"/>
                <a:sym typeface="Avenir Next Regular"/>
              </a:defRPr>
            </a:pPr>
            <a:r>
              <a:t>CHANGING NUMBERS</a:t>
            </a:r>
          </a:p>
          <a:p>
            <a:pPr marL="825500" indent="-825500" algn="l">
              <a:spcBef>
                <a:spcPts val="3400"/>
              </a:spcBef>
              <a:buSzPct val="100000"/>
              <a:buAutoNum type="arabicPeriod" startAt="9"/>
              <a:defRPr sz="5000">
                <a:latin typeface="Avenir Next Regular"/>
                <a:ea typeface="Avenir Next Regular"/>
                <a:cs typeface="Avenir Next Regular"/>
                <a:sym typeface="Avenir Next Regular"/>
              </a:defRPr>
            </a:pPr>
            <a:r>
              <a:t> EXPONENTS</a:t>
            </a:r>
          </a:p>
          <a:p>
            <a:pPr marL="825500" indent="-825500" algn="l">
              <a:spcBef>
                <a:spcPts val="3400"/>
              </a:spcBef>
              <a:buSzPct val="100000"/>
              <a:buAutoNum type="arabicPeriod" startAt="9"/>
              <a:defRPr sz="5000">
                <a:latin typeface="Avenir Next Regular"/>
                <a:ea typeface="Avenir Next Regular"/>
                <a:cs typeface="Avenir Next Regular"/>
                <a:sym typeface="Avenir Next Regular"/>
              </a:defRPr>
            </a:pPr>
            <a:r>
              <a:t> MODULO</a:t>
            </a:r>
          </a:p>
          <a:p>
            <a:pPr marL="825500" indent="-825500" algn="l">
              <a:spcBef>
                <a:spcPts val="3400"/>
              </a:spcBef>
              <a:buSzPct val="100000"/>
              <a:buAutoNum type="arabicPeriod" startAt="9"/>
              <a:defRPr sz="5000">
                <a:latin typeface="Avenir Next Regular"/>
                <a:ea typeface="Avenir Next Regular"/>
                <a:cs typeface="Avenir Next Regular"/>
                <a:sym typeface="Avenir Next Regular"/>
              </a:defRPr>
            </a:pPr>
            <a:r>
              <a:t> CONCATENATION</a:t>
            </a:r>
          </a:p>
          <a:p>
            <a:pPr marL="825500" indent="-825500" algn="l">
              <a:spcBef>
                <a:spcPts val="3400"/>
              </a:spcBef>
              <a:buSzPct val="100000"/>
              <a:buAutoNum type="arabicPeriod" startAt="9"/>
              <a:defRPr sz="5000">
                <a:latin typeface="Avenir Next Regular"/>
                <a:ea typeface="Avenir Next Regular"/>
                <a:cs typeface="Avenir Next Regular"/>
                <a:sym typeface="Avenir Next Regular"/>
              </a:defRPr>
            </a:pPr>
            <a:r>
              <a:t> PLUS EQUALS</a:t>
            </a:r>
          </a:p>
          <a:p>
            <a:pPr marL="825500" indent="-825500" algn="l">
              <a:spcBef>
                <a:spcPts val="3400"/>
              </a:spcBef>
              <a:buSzPct val="100000"/>
              <a:buAutoNum type="arabicPeriod" startAt="9"/>
              <a:defRPr sz="5000">
                <a:latin typeface="Avenir Next Regular"/>
                <a:ea typeface="Avenir Next Regular"/>
                <a:cs typeface="Avenir Next Regular"/>
                <a:sym typeface="Avenir Next Regular"/>
              </a:defRPr>
            </a:pPr>
            <a:r>
              <a:t> MULTI LINE STRINGS</a:t>
            </a:r>
          </a:p>
          <a:p>
            <a:pPr marL="825500" indent="-825500" algn="l">
              <a:spcBef>
                <a:spcPts val="3400"/>
              </a:spcBef>
              <a:buSzPct val="100000"/>
              <a:buAutoNum type="arabicPeriod" startAt="9"/>
              <a:defRPr sz="5000">
                <a:latin typeface="Avenir Next Regular"/>
                <a:ea typeface="Avenir Next Regular"/>
                <a:cs typeface="Avenir Next Regular"/>
                <a:sym typeface="Avenir Next Regular"/>
              </a:defRPr>
            </a:pPr>
            <a:r>
              <a:t> REVIEW</a:t>
            </a:r>
          </a:p>
        </p:txBody>
      </p:sp>
      <p:sp>
        <p:nvSpPr>
          <p:cNvPr id="146"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27" name="Ένας αριθμός κινητής υποδιαστολής, ή ένας float, είναι ένας δεκαδικός αριθμός. Μπορεί να χρησιμοποιηθεί για να αντιπροσωπεύσει κλασματικές ποσότητες καθώς και ακριβείς μετρήσεις. Εάν μετράτε το μήκος του τοίχου του υπνοδωματίου σας, υπολογίζετε τη μέση β"/>
          <p:cNvSpPr txBox="1">
            <a:spLocks noGrp="1"/>
          </p:cNvSpPr>
          <p:nvPr>
            <p:ph type="body" idx="1"/>
          </p:nvPr>
        </p:nvSpPr>
        <p:spPr>
          <a:xfrm>
            <a:off x="952500" y="3289300"/>
            <a:ext cx="22479000" cy="9493250"/>
          </a:xfrm>
          <a:prstGeom prst="rect">
            <a:avLst/>
          </a:prstGeom>
        </p:spPr>
        <p:txBody>
          <a:bodyPr/>
          <a:lstStyle/>
          <a:p>
            <a:pPr marL="0" indent="0" defTabSz="784225">
              <a:spcBef>
                <a:spcPts val="3200"/>
              </a:spcBef>
              <a:buClrTx/>
              <a:buSzTx/>
              <a:buFontTx/>
              <a:buNone/>
              <a:defRPr sz="4750"/>
            </a:pPr>
            <a:r>
              <a:t>Ένας αριθμός κινητής υποδιαστολής, ή ένας float, είναι ένας δεκαδικός αριθμός. Μπορεί να χρησιμοποιηθεί για να αντιπροσωπεύσει κλασματικές ποσότητες καθώς και ακριβείς μετρήσεις. Εάν μετράτε το μήκος του τοίχου του υπνοδωματίου σας, υπολογίζετε τη μέση βαθμολογία δοκιμής μιας κατηγορίας έβδομης τάξης ή αποθηκεύετε τον μέσο όρο χτυπημάτων ενός παίκτη του μπέιζμπολ για τη σεζόν του 1998, πιθανότατα θα χρησιμοποιήσετε ένα float.</a:t>
            </a:r>
          </a:p>
          <a:p>
            <a:pPr marL="0" indent="0" defTabSz="784225">
              <a:spcBef>
                <a:spcPts val="3200"/>
              </a:spcBef>
              <a:buClrTx/>
              <a:buSzTx/>
              <a:buFontTx/>
              <a:buNone/>
              <a:defRPr sz="4750"/>
            </a:pPr>
            <a:r>
              <a:t>Οι αριθμοί κυμαινόμενου σημείου μπορούν να συμπεριφέρονται με μερικούς απροσδόκητους τρόπους λόγω του τρόπου αποθήκευσης των υπολογιστών. Για περισσότερες πληροφορίες σχετικά με τους αριθμούς κινητής υποδιαστολής και την Python, ανατρέξτε </a:t>
            </a:r>
            <a:r>
              <a:rPr u="sng">
                <a:hlinkClick r:id="rId2"/>
              </a:rPr>
              <a:t>Python’s documentation on floating-point limitations</a:t>
            </a:r>
            <a:r>
              <a:rPr>
                <a:solidFill>
                  <a:srgbClr val="484848"/>
                </a:solidFill>
              </a:rPr>
              <a:t>.</a:t>
            </a:r>
          </a:p>
        </p:txBody>
      </p:sp>
      <p:sp>
        <p:nvSpPr>
          <p:cNvPr id="228"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20</a:t>
            </a:fld>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31" name="Οι αριθμοί μπορούν να αντιστοιχιστούν σε μεταβλητές ή να χρησιμοποιηθούν κυριολεκτικά σε ένα πρόγραμμα:…"/>
          <p:cNvSpPr txBox="1">
            <a:spLocks noGrp="1"/>
          </p:cNvSpPr>
          <p:nvPr>
            <p:ph type="body" idx="1"/>
          </p:nvPr>
        </p:nvSpPr>
        <p:spPr>
          <a:prstGeom prst="rect">
            <a:avLst/>
          </a:prstGeom>
        </p:spPr>
        <p:txBody>
          <a:bodyPr/>
          <a:lstStyle/>
          <a:p>
            <a:pPr marL="0" indent="0" defTabSz="726440">
              <a:spcBef>
                <a:spcPts val="2900"/>
              </a:spcBef>
              <a:buClrTx/>
              <a:buSzTx/>
              <a:buFontTx/>
              <a:buNone/>
              <a:defRPr sz="4400"/>
            </a:pPr>
            <a:r>
              <a:t>Οι αριθμοί μπορούν να αντιστοιχιστούν σε μεταβλητές ή να χρησιμοποιηθούν κυριολεκτικά σε ένα πρόγραμμα:</a:t>
            </a:r>
          </a:p>
          <a:p>
            <a:pPr marL="0" indent="0" defTabSz="726440">
              <a:spcBef>
                <a:spcPts val="2900"/>
              </a:spcBef>
              <a:buClrTx/>
              <a:buSzTx/>
              <a:buFontTx/>
              <a:buNone/>
              <a:defRPr sz="4400"/>
            </a:pPr>
            <a:r>
              <a:t>an_int = 2</a:t>
            </a:r>
          </a:p>
          <a:p>
            <a:pPr marL="0" indent="0" defTabSz="726440">
              <a:spcBef>
                <a:spcPts val="2900"/>
              </a:spcBef>
              <a:buClrTx/>
              <a:buSzTx/>
              <a:buFontTx/>
              <a:buNone/>
              <a:defRPr sz="4400"/>
            </a:pPr>
            <a:r>
              <a:t>a_float = 2.1</a:t>
            </a:r>
          </a:p>
          <a:p>
            <a:pPr marL="0" indent="0" defTabSz="726440">
              <a:spcBef>
                <a:spcPts val="2900"/>
              </a:spcBef>
              <a:buClrTx/>
              <a:buSzTx/>
              <a:buFontTx/>
              <a:buNone/>
              <a:defRPr sz="4400"/>
            </a:pPr>
            <a:r>
              <a:t>print (an_int + 3)</a:t>
            </a:r>
          </a:p>
          <a:p>
            <a:pPr marL="0" indent="0" defTabSz="726440">
              <a:spcBef>
                <a:spcPts val="2900"/>
              </a:spcBef>
              <a:buClrTx/>
              <a:buSzTx/>
              <a:buFontTx/>
              <a:buNone/>
              <a:defRPr sz="4400"/>
            </a:pPr>
            <a:r>
              <a:t>Πάνω ορίσαμε έναν ακέραιο και ένα float ως μεταβλητές an_int και a_float. Εκτυπώσαμε το άθροισμα της μεταβλητής an_int με τον αριθμό 3. Καλούμε τον αριθμό 3 εδώ κυριολεκτικά, πράγμα που σημαίνει ότι είναι στην πραγματικότητα ο αριθμός 3 και όχι μια μεταβλητή με τον αριθμό 3 που του έχει ανατεθεί.</a:t>
            </a:r>
          </a:p>
        </p:txBody>
      </p:sp>
      <p:sp>
        <p:nvSpPr>
          <p:cNvPr id="232"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21</a:t>
            </a:fld>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LEARN PYTHON: SYNTAX"/>
          <p:cNvSpPr txBox="1">
            <a:spLocks noGrp="1"/>
          </p:cNvSpPr>
          <p:nvPr>
            <p:ph type="title"/>
          </p:nvPr>
        </p:nvSpPr>
        <p:spPr>
          <a:prstGeom prst="rect">
            <a:avLst/>
          </a:prstGeom>
        </p:spPr>
        <p:txBody>
          <a:bodyPr/>
          <a:lstStyle/>
          <a:p>
            <a:r>
              <a:t>LEARN PYTHON: SYNTAX</a:t>
            </a:r>
          </a:p>
        </p:txBody>
      </p:sp>
      <p:sp>
        <p:nvSpPr>
          <p:cNvPr id="235" name="Οδηγίες (01. Syntax / 07. Numbers.py)…"/>
          <p:cNvSpPr txBox="1">
            <a:spLocks noGrp="1"/>
          </p:cNvSpPr>
          <p:nvPr>
            <p:ph type="body" sz="half" idx="1"/>
          </p:nvPr>
        </p:nvSpPr>
        <p:spPr>
          <a:xfrm>
            <a:off x="447220" y="3346450"/>
            <a:ext cx="13789617" cy="9378950"/>
          </a:xfrm>
          <a:prstGeom prst="rect">
            <a:avLst/>
          </a:prstGeom>
        </p:spPr>
        <p:txBody>
          <a:bodyPr/>
          <a:lstStyle/>
          <a:p>
            <a:pPr marL="0" indent="0" defTabSz="775969">
              <a:spcBef>
                <a:spcPts val="2300"/>
              </a:spcBef>
              <a:buClr>
                <a:srgbClr val="000000"/>
              </a:buClr>
              <a:buSzPct val="60000"/>
              <a:buNone/>
              <a:defRPr sz="3948"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07. </a:t>
            </a:r>
            <a:r>
              <a:rPr dirty="0" err="1"/>
              <a:t>Numbers.py</a:t>
            </a:r>
            <a:r>
              <a:rPr dirty="0"/>
              <a:t>)</a:t>
            </a:r>
          </a:p>
          <a:p>
            <a:pPr marL="481340" indent="-481340" defTabSz="775969">
              <a:spcBef>
                <a:spcPts val="2300"/>
              </a:spcBef>
              <a:buClr>
                <a:srgbClr val="000000"/>
              </a:buClr>
              <a:buSzPct val="60000"/>
              <a:buFontTx/>
              <a:buChar char="•"/>
              <a:defRPr sz="3948">
                <a:latin typeface="Avenir Next Regular"/>
                <a:ea typeface="Avenir Next Regular"/>
                <a:cs typeface="Avenir Next Regular"/>
                <a:sym typeface="Avenir Next Regular"/>
              </a:defRPr>
            </a:pPr>
            <a:r>
              <a:rPr dirty="0" err="1"/>
              <a:t>Μι</a:t>
            </a:r>
            <a:r>
              <a:rPr dirty="0"/>
              <a:t>α π</a:t>
            </a:r>
            <a:r>
              <a:rPr dirty="0" err="1"/>
              <a:t>ρόσφ</a:t>
            </a:r>
            <a:r>
              <a:rPr dirty="0"/>
              <a:t>α</a:t>
            </a:r>
            <a:r>
              <a:rPr dirty="0" err="1"/>
              <a:t>τη</a:t>
            </a:r>
            <a:r>
              <a:rPr dirty="0"/>
              <a:t> </a:t>
            </a:r>
            <a:r>
              <a:rPr dirty="0" err="1"/>
              <a:t>εμ</a:t>
            </a:r>
            <a:r>
              <a:rPr dirty="0"/>
              <a:t>π</a:t>
            </a:r>
            <a:r>
              <a:rPr dirty="0" err="1"/>
              <a:t>ειρί</a:t>
            </a:r>
            <a:r>
              <a:rPr dirty="0"/>
              <a:t>α </a:t>
            </a:r>
            <a:r>
              <a:rPr dirty="0" err="1"/>
              <a:t>σε</a:t>
            </a:r>
            <a:r>
              <a:rPr dirty="0"/>
              <a:t> </a:t>
            </a:r>
            <a:r>
              <a:rPr dirty="0" err="1"/>
              <a:t>κινημ</a:t>
            </a:r>
            <a:r>
              <a:rPr dirty="0"/>
              <a:t>α</a:t>
            </a:r>
            <a:r>
              <a:rPr dirty="0" err="1"/>
              <a:t>τογρ</a:t>
            </a:r>
            <a:r>
              <a:rPr dirty="0"/>
              <a:t>α</a:t>
            </a:r>
            <a:r>
              <a:rPr dirty="0" err="1"/>
              <a:t>φική</a:t>
            </a:r>
            <a:r>
              <a:rPr dirty="0"/>
              <a:t> </a:t>
            </a:r>
            <a:r>
              <a:rPr dirty="0" err="1"/>
              <a:t>τ</a:t>
            </a:r>
            <a:r>
              <a:rPr dirty="0"/>
              <a:t>α</a:t>
            </a:r>
            <a:r>
              <a:rPr dirty="0" err="1"/>
              <a:t>ινί</a:t>
            </a:r>
            <a:r>
              <a:rPr dirty="0"/>
              <a:t>α </a:t>
            </a:r>
            <a:r>
              <a:rPr dirty="0" err="1"/>
              <a:t>σ</a:t>
            </a:r>
            <a:r>
              <a:rPr dirty="0"/>
              <a:t>α</a:t>
            </a:r>
            <a:r>
              <a:rPr dirty="0" err="1"/>
              <a:t>ς</a:t>
            </a:r>
            <a:r>
              <a:rPr dirty="0"/>
              <a:t> </a:t>
            </a:r>
            <a:r>
              <a:rPr dirty="0" err="1"/>
              <a:t>ενθουσί</a:t>
            </a:r>
            <a:r>
              <a:rPr dirty="0"/>
              <a:t>α</a:t>
            </a:r>
            <a:r>
              <a:rPr dirty="0" err="1"/>
              <a:t>σε</a:t>
            </a:r>
            <a:r>
              <a:rPr dirty="0"/>
              <a:t> </a:t>
            </a:r>
            <a:r>
              <a:rPr dirty="0" err="1"/>
              <a:t>ν</a:t>
            </a:r>
            <a:r>
              <a:rPr dirty="0"/>
              <a:t>α </a:t>
            </a:r>
            <a:r>
              <a:rPr dirty="0" err="1"/>
              <a:t>δημοσιεύσετε</a:t>
            </a:r>
            <a:r>
              <a:rPr dirty="0"/>
              <a:t> </a:t>
            </a:r>
            <a:r>
              <a:rPr dirty="0" err="1"/>
              <a:t>μι</a:t>
            </a:r>
            <a:r>
              <a:rPr dirty="0"/>
              <a:t>α </a:t>
            </a:r>
            <a:r>
              <a:rPr dirty="0" err="1"/>
              <a:t>κριτική</a:t>
            </a:r>
            <a:r>
              <a:rPr dirty="0"/>
              <a:t>. </a:t>
            </a:r>
            <a:r>
              <a:rPr dirty="0" err="1"/>
              <a:t>Βγ</a:t>
            </a:r>
            <a:r>
              <a:rPr dirty="0"/>
              <a:t>α</a:t>
            </a:r>
            <a:r>
              <a:rPr dirty="0" err="1"/>
              <a:t>ίνετε</a:t>
            </a:r>
            <a:r>
              <a:rPr dirty="0"/>
              <a:t> </a:t>
            </a:r>
            <a:r>
              <a:rPr dirty="0" err="1"/>
              <a:t>έξω</a:t>
            </a:r>
            <a:r>
              <a:rPr dirty="0"/>
              <a:t> απ</a:t>
            </a:r>
            <a:r>
              <a:rPr dirty="0" err="1"/>
              <a:t>ό</a:t>
            </a:r>
            <a:r>
              <a:rPr dirty="0"/>
              <a:t> </a:t>
            </a:r>
            <a:r>
              <a:rPr dirty="0" err="1"/>
              <a:t>τον</a:t>
            </a:r>
            <a:r>
              <a:rPr dirty="0"/>
              <a:t> </a:t>
            </a:r>
            <a:r>
              <a:rPr dirty="0" err="1"/>
              <a:t>κινημ</a:t>
            </a:r>
            <a:r>
              <a:rPr dirty="0"/>
              <a:t>α</a:t>
            </a:r>
            <a:r>
              <a:rPr dirty="0" err="1"/>
              <a:t>τογράφο</a:t>
            </a:r>
            <a:r>
              <a:rPr dirty="0"/>
              <a:t> </a:t>
            </a:r>
            <a:r>
              <a:rPr dirty="0" err="1"/>
              <a:t>κ</a:t>
            </a:r>
            <a:r>
              <a:rPr dirty="0"/>
              <a:t>α</a:t>
            </a:r>
            <a:r>
              <a:rPr dirty="0" err="1"/>
              <a:t>ι</a:t>
            </a:r>
            <a:r>
              <a:rPr dirty="0"/>
              <a:t> α</a:t>
            </a:r>
            <a:r>
              <a:rPr dirty="0" err="1"/>
              <a:t>ρχίζετε</a:t>
            </a:r>
            <a:r>
              <a:rPr dirty="0"/>
              <a:t> </a:t>
            </a:r>
            <a:r>
              <a:rPr dirty="0" err="1"/>
              <a:t>ν</a:t>
            </a:r>
            <a:r>
              <a:rPr dirty="0"/>
              <a:t>α π</a:t>
            </a:r>
            <a:r>
              <a:rPr dirty="0" err="1"/>
              <a:t>ρογρ</a:t>
            </a:r>
            <a:r>
              <a:rPr dirty="0"/>
              <a:t>α</a:t>
            </a:r>
            <a:r>
              <a:rPr dirty="0" err="1"/>
              <a:t>μμ</a:t>
            </a:r>
            <a:r>
              <a:rPr dirty="0"/>
              <a:t>α</a:t>
            </a:r>
            <a:r>
              <a:rPr dirty="0" err="1"/>
              <a:t>τίζετε</a:t>
            </a:r>
            <a:r>
              <a:rPr dirty="0"/>
              <a:t> </a:t>
            </a:r>
            <a:r>
              <a:rPr dirty="0" err="1"/>
              <a:t>γι</a:t>
            </a:r>
            <a:r>
              <a:rPr dirty="0"/>
              <a:t>α </a:t>
            </a:r>
            <a:r>
              <a:rPr dirty="0" err="1"/>
              <a:t>ν</a:t>
            </a:r>
            <a:r>
              <a:rPr dirty="0"/>
              <a:t>α </a:t>
            </a:r>
            <a:r>
              <a:rPr dirty="0" err="1"/>
              <a:t>δημιουργήσετε</a:t>
            </a:r>
            <a:r>
              <a:rPr dirty="0"/>
              <a:t> </a:t>
            </a:r>
            <a:r>
              <a:rPr dirty="0" err="1"/>
              <a:t>τον</a:t>
            </a:r>
            <a:r>
              <a:rPr dirty="0"/>
              <a:t> </a:t>
            </a:r>
            <a:r>
              <a:rPr dirty="0" err="1"/>
              <a:t>ιστότο</a:t>
            </a:r>
            <a:r>
              <a:rPr dirty="0"/>
              <a:t>π</a:t>
            </a:r>
            <a:r>
              <a:rPr dirty="0" err="1"/>
              <a:t>ο</a:t>
            </a:r>
            <a:r>
              <a:rPr dirty="0"/>
              <a:t> </a:t>
            </a:r>
            <a:r>
              <a:rPr dirty="0" err="1"/>
              <a:t>σ</a:t>
            </a:r>
            <a:r>
              <a:rPr dirty="0"/>
              <a:t>α</a:t>
            </a:r>
            <a:r>
              <a:rPr dirty="0" err="1"/>
              <a:t>ς</a:t>
            </a:r>
            <a:r>
              <a:rPr dirty="0"/>
              <a:t> </a:t>
            </a:r>
            <a:r>
              <a:rPr dirty="0" err="1"/>
              <a:t>γι</a:t>
            </a:r>
            <a:r>
              <a:rPr dirty="0"/>
              <a:t>α </a:t>
            </a:r>
            <a:r>
              <a:rPr dirty="0" err="1"/>
              <a:t>κριτική</a:t>
            </a:r>
            <a:r>
              <a:rPr dirty="0"/>
              <a:t> </a:t>
            </a:r>
            <a:r>
              <a:rPr dirty="0" err="1"/>
              <a:t>τ</a:t>
            </a:r>
            <a:r>
              <a:rPr dirty="0"/>
              <a:t>α</a:t>
            </a:r>
            <a:r>
              <a:rPr dirty="0" err="1"/>
              <a:t>ινιών</a:t>
            </a:r>
            <a:r>
              <a:rPr dirty="0"/>
              <a:t>: </a:t>
            </a:r>
            <a:r>
              <a:rPr i="1" dirty="0"/>
              <a:t>The Big Screen’s Greatest Scenes Decided By A Machine.</a:t>
            </a:r>
          </a:p>
          <a:p>
            <a:pPr marL="481340" indent="-481340" defTabSz="775969">
              <a:spcBef>
                <a:spcPts val="2300"/>
              </a:spcBef>
              <a:buClr>
                <a:srgbClr val="000000"/>
              </a:buClr>
              <a:buSzPct val="60000"/>
              <a:buChar char="✓"/>
              <a:defRPr sz="3948">
                <a:latin typeface="Avenir Next Regular"/>
                <a:ea typeface="Avenir Next Regular"/>
                <a:cs typeface="Avenir Next Regular"/>
                <a:sym typeface="Avenir Next Regular"/>
              </a:defRPr>
            </a:pPr>
            <a:r>
              <a:rPr dirty="0" err="1"/>
              <a:t>Δημιουργήστε</a:t>
            </a:r>
            <a:r>
              <a:rPr dirty="0"/>
              <a:t> </a:t>
            </a:r>
            <a:r>
              <a:rPr dirty="0" err="1"/>
              <a:t>τις</a:t>
            </a:r>
            <a:r>
              <a:rPr dirty="0"/>
              <a:t> α</a:t>
            </a:r>
            <a:r>
              <a:rPr dirty="0" err="1"/>
              <a:t>κόλουθες</a:t>
            </a:r>
            <a:r>
              <a:rPr dirty="0"/>
              <a:t> </a:t>
            </a:r>
            <a:r>
              <a:rPr dirty="0" err="1"/>
              <a:t>μετ</a:t>
            </a:r>
            <a:r>
              <a:rPr dirty="0"/>
              <a:t>αβ</a:t>
            </a:r>
            <a:r>
              <a:rPr dirty="0" err="1"/>
              <a:t>λητές</a:t>
            </a:r>
            <a:r>
              <a:rPr dirty="0"/>
              <a:t> </a:t>
            </a:r>
            <a:r>
              <a:rPr dirty="0" err="1"/>
              <a:t>κ</a:t>
            </a:r>
            <a:r>
              <a:rPr dirty="0"/>
              <a:t>α</a:t>
            </a:r>
            <a:r>
              <a:rPr dirty="0" err="1"/>
              <a:t>ι</a:t>
            </a:r>
            <a:r>
              <a:rPr dirty="0"/>
              <a:t> α</a:t>
            </a:r>
            <a:r>
              <a:rPr dirty="0" err="1"/>
              <a:t>ντιστοιχίστε</a:t>
            </a:r>
            <a:r>
              <a:rPr dirty="0"/>
              <a:t> α</a:t>
            </a:r>
            <a:r>
              <a:rPr dirty="0" err="1"/>
              <a:t>κέρ</a:t>
            </a:r>
            <a:r>
              <a:rPr dirty="0"/>
              <a:t>α</a:t>
            </a:r>
            <a:r>
              <a:rPr dirty="0" err="1"/>
              <a:t>ιους</a:t>
            </a:r>
            <a:r>
              <a:rPr dirty="0"/>
              <a:t> α</a:t>
            </a:r>
            <a:r>
              <a:rPr dirty="0" err="1"/>
              <a:t>ριθμούς</a:t>
            </a:r>
            <a:r>
              <a:rPr dirty="0"/>
              <a:t> </a:t>
            </a:r>
            <a:r>
              <a:rPr dirty="0" err="1"/>
              <a:t>σε</a:t>
            </a:r>
            <a:r>
              <a:rPr dirty="0"/>
              <a:t> α</a:t>
            </a:r>
            <a:r>
              <a:rPr dirty="0" err="1"/>
              <a:t>υτές</a:t>
            </a:r>
            <a:r>
              <a:rPr dirty="0"/>
              <a:t>: </a:t>
            </a:r>
            <a:r>
              <a:rPr dirty="0" err="1"/>
              <a:t>release_year</a:t>
            </a:r>
            <a:r>
              <a:rPr dirty="0"/>
              <a:t> </a:t>
            </a:r>
            <a:r>
              <a:rPr dirty="0" err="1"/>
              <a:t>κ</a:t>
            </a:r>
            <a:r>
              <a:rPr dirty="0"/>
              <a:t>α</a:t>
            </a:r>
            <a:r>
              <a:rPr dirty="0" err="1"/>
              <a:t>ι</a:t>
            </a:r>
            <a:r>
              <a:rPr dirty="0"/>
              <a:t> runtime.</a:t>
            </a:r>
          </a:p>
          <a:p>
            <a:pPr marL="481340" indent="-481340" defTabSz="775969">
              <a:spcBef>
                <a:spcPts val="2300"/>
              </a:spcBef>
              <a:buClr>
                <a:srgbClr val="000000"/>
              </a:buClr>
              <a:buSzPct val="60000"/>
              <a:buChar char="✓"/>
              <a:defRPr sz="3948">
                <a:latin typeface="Avenir Next Regular"/>
                <a:ea typeface="Avenir Next Regular"/>
                <a:cs typeface="Avenir Next Regular"/>
                <a:sym typeface="Avenir Next Regular"/>
              </a:defRPr>
            </a:pPr>
            <a:r>
              <a:rPr dirty="0" err="1"/>
              <a:t>Τώρ</a:t>
            </a:r>
            <a:r>
              <a:rPr dirty="0"/>
              <a:t>α, </a:t>
            </a:r>
            <a:r>
              <a:rPr dirty="0" err="1"/>
              <a:t>δημιουργήστε</a:t>
            </a:r>
            <a:r>
              <a:rPr dirty="0"/>
              <a:t> </a:t>
            </a:r>
            <a:r>
              <a:rPr dirty="0" err="1"/>
              <a:t>τη</a:t>
            </a:r>
            <a:r>
              <a:rPr dirty="0"/>
              <a:t> </a:t>
            </a:r>
            <a:r>
              <a:rPr dirty="0" err="1"/>
              <a:t>μετ</a:t>
            </a:r>
            <a:r>
              <a:rPr dirty="0"/>
              <a:t>αβ</a:t>
            </a:r>
            <a:r>
              <a:rPr dirty="0" err="1"/>
              <a:t>λητή</a:t>
            </a:r>
            <a:r>
              <a:rPr dirty="0"/>
              <a:t> rating_out_of_10 </a:t>
            </a:r>
            <a:r>
              <a:rPr dirty="0" err="1"/>
              <a:t>κ</a:t>
            </a:r>
            <a:r>
              <a:rPr dirty="0"/>
              <a:t>α</a:t>
            </a:r>
            <a:r>
              <a:rPr dirty="0" err="1"/>
              <a:t>ι</a:t>
            </a:r>
            <a:r>
              <a:rPr dirty="0"/>
              <a:t> α</a:t>
            </a:r>
            <a:r>
              <a:rPr dirty="0" err="1"/>
              <a:t>ντιστοιχίστε</a:t>
            </a:r>
            <a:r>
              <a:rPr dirty="0"/>
              <a:t> </a:t>
            </a:r>
            <a:r>
              <a:rPr dirty="0" err="1"/>
              <a:t>τον</a:t>
            </a:r>
            <a:r>
              <a:rPr dirty="0"/>
              <a:t> α</a:t>
            </a:r>
            <a:r>
              <a:rPr dirty="0" err="1"/>
              <a:t>ριθμό</a:t>
            </a:r>
            <a:r>
              <a:rPr dirty="0"/>
              <a:t> float </a:t>
            </a:r>
            <a:r>
              <a:rPr dirty="0" err="1"/>
              <a:t>μετ</a:t>
            </a:r>
            <a:r>
              <a:rPr dirty="0"/>
              <a:t>α</a:t>
            </a:r>
            <a:r>
              <a:rPr dirty="0" err="1"/>
              <a:t>ξύ</a:t>
            </a:r>
            <a:r>
              <a:rPr dirty="0"/>
              <a:t> </a:t>
            </a:r>
            <a:r>
              <a:rPr dirty="0" err="1"/>
              <a:t>ενός</a:t>
            </a:r>
            <a:r>
              <a:rPr dirty="0"/>
              <a:t> </a:t>
            </a:r>
            <a:r>
              <a:rPr dirty="0" err="1"/>
              <a:t>κ</a:t>
            </a:r>
            <a:r>
              <a:rPr dirty="0"/>
              <a:t>α</a:t>
            </a:r>
            <a:r>
              <a:rPr dirty="0" err="1"/>
              <a:t>ι</a:t>
            </a:r>
            <a:r>
              <a:rPr dirty="0"/>
              <a:t> </a:t>
            </a:r>
            <a:r>
              <a:rPr dirty="0" err="1"/>
              <a:t>δέκ</a:t>
            </a:r>
            <a:r>
              <a:rPr dirty="0"/>
              <a:t>α.</a:t>
            </a:r>
          </a:p>
        </p:txBody>
      </p:sp>
      <p:sp>
        <p:nvSpPr>
          <p:cNvPr id="236"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22</a:t>
            </a:fld>
            <a:endParaRPr/>
          </a:p>
        </p:txBody>
      </p:sp>
      <p:pic>
        <p:nvPicPr>
          <p:cNvPr id="237"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40" name="Οι υπολογιστές υπερέχουν απόλυτα στην εκτέλεση υπολογισμών. Ο «υπολογισμός» στο όνομά τους προέρχεται από την ιστορική τους σχέση με την παροχή απαντήσεων σε μαθηματικές ερωτήσεις. Η Python εκτελεί προσθήκη, αφαίρεση, πολλαπλασιασμό και διαίρεση με +, -,"/>
          <p:cNvSpPr txBox="1">
            <a:spLocks noGrp="1"/>
          </p:cNvSpPr>
          <p:nvPr>
            <p:ph type="body" idx="1"/>
          </p:nvPr>
        </p:nvSpPr>
        <p:spPr>
          <a:prstGeom prst="rect">
            <a:avLst/>
          </a:prstGeom>
        </p:spPr>
        <p:txBody>
          <a:bodyPr/>
          <a:lstStyle/>
          <a:p>
            <a:pPr marL="0" indent="0" defTabSz="726440">
              <a:spcBef>
                <a:spcPts val="2900"/>
              </a:spcBef>
              <a:buClrTx/>
              <a:buSzTx/>
              <a:buFontTx/>
              <a:buNone/>
              <a:defRPr sz="4400"/>
            </a:pPr>
            <a:r>
              <a:t>Οι υπολογιστές υπερέχουν απόλυτα στην εκτέλεση υπολογισμών. Ο «υπολογισμός» στο όνομά τους προέρχεται από την ιστορική τους σχέση με την παροχή απαντήσεων σε μαθηματικές ερωτήσεις. Η Python εκτελεί προσθήκη, αφαίρεση, πολλαπλασιασμό και διαίρεση με +, -, * και /.</a:t>
            </a:r>
          </a:p>
          <a:p>
            <a:pPr marL="0" indent="0" defTabSz="726440">
              <a:spcBef>
                <a:spcPts val="2900"/>
              </a:spcBef>
              <a:buClrTx/>
              <a:buSzTx/>
              <a:buFontTx/>
              <a:buNone/>
              <a:defRPr sz="4400"/>
            </a:pPr>
            <a:r>
              <a:t>print (573 - 74 + 1)  # Εκτυπώνει "500"</a:t>
            </a:r>
          </a:p>
          <a:p>
            <a:pPr marL="0" indent="0" defTabSz="726440">
              <a:spcBef>
                <a:spcPts val="2900"/>
              </a:spcBef>
              <a:buClrTx/>
              <a:buSzTx/>
              <a:buFontTx/>
              <a:buNone/>
              <a:defRPr sz="4400"/>
            </a:pPr>
            <a:r>
              <a:t>print (25 * 2)   # Εκτυπώνει "50"</a:t>
            </a:r>
          </a:p>
          <a:p>
            <a:pPr marL="0" indent="0" defTabSz="726440">
              <a:spcBef>
                <a:spcPts val="2900"/>
              </a:spcBef>
              <a:buClrTx/>
              <a:buSzTx/>
              <a:buFontTx/>
              <a:buNone/>
              <a:defRPr sz="4400"/>
            </a:pPr>
            <a:r>
              <a:t>print (10/5)  # Εκτυπώνει “2.0”</a:t>
            </a:r>
          </a:p>
          <a:p>
            <a:pPr marL="0" indent="0" defTabSz="726440">
              <a:spcBef>
                <a:spcPts val="2900"/>
              </a:spcBef>
              <a:buClrTx/>
              <a:buSzTx/>
              <a:buFontTx/>
              <a:buNone/>
              <a:defRPr sz="4400"/>
            </a:pPr>
            <a:r>
              <a:t>Παρατηρήστε ότι όταν εκτελούμε διαίρεση, το αποτέλεσμα έχει δεκαδικό. Αυτό συμβαίνει επειδή η Python μετατρέπει όλα τα int σε float πριν εκτελέσει διαίρεση.</a:t>
            </a:r>
          </a:p>
        </p:txBody>
      </p:sp>
      <p:sp>
        <p:nvSpPr>
          <p:cNvPr id="241"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23</a:t>
            </a:fld>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44" name="Το Division (διαίρεση) μπορεί να ρίξει το δικό του ειδικό σφάλμα: ZeroDivisionError. Η Python θα δώσει αυτό το σφάλμα όταν προσπαθεί να διαιρέσει με 0.…"/>
          <p:cNvSpPr txBox="1">
            <a:spLocks noGrp="1"/>
          </p:cNvSpPr>
          <p:nvPr>
            <p:ph type="body" idx="1"/>
          </p:nvPr>
        </p:nvSpPr>
        <p:spPr>
          <a:prstGeom prst="rect">
            <a:avLst/>
          </a:prstGeom>
        </p:spPr>
        <p:txBody>
          <a:bodyPr/>
          <a:lstStyle/>
          <a:p>
            <a:pPr marL="0" indent="0" defTabSz="759459">
              <a:spcBef>
                <a:spcPts val="3100"/>
              </a:spcBef>
              <a:buClrTx/>
              <a:buSzTx/>
              <a:buFontTx/>
              <a:buNone/>
              <a:defRPr sz="4600"/>
            </a:pPr>
            <a:r>
              <a:rPr dirty="0" err="1"/>
              <a:t>Το</a:t>
            </a:r>
            <a:r>
              <a:rPr dirty="0"/>
              <a:t> Division (</a:t>
            </a:r>
            <a:r>
              <a:rPr dirty="0" err="1"/>
              <a:t>δι</a:t>
            </a:r>
            <a:r>
              <a:rPr dirty="0"/>
              <a:t>α</a:t>
            </a:r>
            <a:r>
              <a:rPr dirty="0" err="1"/>
              <a:t>ίρεση</a:t>
            </a:r>
            <a:r>
              <a:rPr dirty="0"/>
              <a:t>) </a:t>
            </a:r>
            <a:r>
              <a:rPr dirty="0" err="1"/>
              <a:t>μ</a:t>
            </a:r>
            <a:r>
              <a:rPr dirty="0"/>
              <a:t>π</a:t>
            </a:r>
            <a:r>
              <a:rPr dirty="0" err="1"/>
              <a:t>ορεί</a:t>
            </a:r>
            <a:r>
              <a:rPr dirty="0"/>
              <a:t> </a:t>
            </a:r>
            <a:r>
              <a:rPr dirty="0" err="1"/>
              <a:t>ν</a:t>
            </a:r>
            <a:r>
              <a:rPr dirty="0"/>
              <a:t>α </a:t>
            </a:r>
            <a:r>
              <a:rPr dirty="0" err="1"/>
              <a:t>ρίξει</a:t>
            </a:r>
            <a:r>
              <a:rPr dirty="0"/>
              <a:t> </a:t>
            </a:r>
            <a:r>
              <a:rPr dirty="0" err="1"/>
              <a:t>το</a:t>
            </a:r>
            <a:r>
              <a:rPr dirty="0"/>
              <a:t> </a:t>
            </a:r>
            <a:r>
              <a:rPr dirty="0" err="1"/>
              <a:t>δικό</a:t>
            </a:r>
            <a:r>
              <a:rPr dirty="0"/>
              <a:t> </a:t>
            </a:r>
            <a:r>
              <a:rPr dirty="0" err="1"/>
              <a:t>του</a:t>
            </a:r>
            <a:r>
              <a:rPr dirty="0"/>
              <a:t> </a:t>
            </a:r>
            <a:r>
              <a:rPr dirty="0" err="1"/>
              <a:t>ειδικό</a:t>
            </a:r>
            <a:r>
              <a:rPr dirty="0"/>
              <a:t> </a:t>
            </a:r>
            <a:r>
              <a:rPr dirty="0" err="1"/>
              <a:t>σφάλμ</a:t>
            </a:r>
            <a:r>
              <a:rPr dirty="0"/>
              <a:t>α: </a:t>
            </a:r>
            <a:r>
              <a:rPr dirty="0" err="1">
                <a:solidFill>
                  <a:srgbClr val="AA1728"/>
                </a:solidFill>
              </a:rPr>
              <a:t>ZeroDivisionError</a:t>
            </a:r>
            <a:r>
              <a:rPr dirty="0"/>
              <a:t>. </a:t>
            </a:r>
            <a:r>
              <a:rPr dirty="0" err="1"/>
              <a:t>Η</a:t>
            </a:r>
            <a:r>
              <a:rPr dirty="0"/>
              <a:t> Python </a:t>
            </a:r>
            <a:r>
              <a:rPr dirty="0" err="1"/>
              <a:t>θ</a:t>
            </a:r>
            <a:r>
              <a:rPr dirty="0"/>
              <a:t>α </a:t>
            </a:r>
            <a:r>
              <a:rPr dirty="0" err="1"/>
              <a:t>δώσει</a:t>
            </a:r>
            <a:r>
              <a:rPr dirty="0"/>
              <a:t> α</a:t>
            </a:r>
            <a:r>
              <a:rPr dirty="0" err="1"/>
              <a:t>υτό</a:t>
            </a:r>
            <a:r>
              <a:rPr dirty="0"/>
              <a:t> </a:t>
            </a:r>
            <a:r>
              <a:rPr dirty="0" err="1"/>
              <a:t>το</a:t>
            </a:r>
            <a:r>
              <a:rPr dirty="0"/>
              <a:t> </a:t>
            </a:r>
            <a:r>
              <a:rPr dirty="0" err="1"/>
              <a:t>σφάλμ</a:t>
            </a:r>
            <a:r>
              <a:rPr dirty="0"/>
              <a:t>α </a:t>
            </a:r>
            <a:r>
              <a:rPr dirty="0" err="1"/>
              <a:t>ότ</a:t>
            </a:r>
            <a:r>
              <a:rPr dirty="0"/>
              <a:t>α</a:t>
            </a:r>
            <a:r>
              <a:rPr dirty="0" err="1"/>
              <a:t>ν</a:t>
            </a:r>
            <a:r>
              <a:rPr dirty="0"/>
              <a:t> π</a:t>
            </a:r>
            <a:r>
              <a:rPr dirty="0" err="1"/>
              <a:t>ροσ</a:t>
            </a:r>
            <a:r>
              <a:rPr dirty="0"/>
              <a:t>πα</a:t>
            </a:r>
            <a:r>
              <a:rPr dirty="0" err="1"/>
              <a:t>θεί</a:t>
            </a:r>
            <a:r>
              <a:rPr dirty="0"/>
              <a:t> </a:t>
            </a:r>
            <a:r>
              <a:rPr dirty="0" err="1"/>
              <a:t>ν</a:t>
            </a:r>
            <a:r>
              <a:rPr dirty="0"/>
              <a:t>α </a:t>
            </a:r>
            <a:r>
              <a:rPr dirty="0" err="1"/>
              <a:t>δι</a:t>
            </a:r>
            <a:r>
              <a:rPr dirty="0"/>
              <a:t>α</a:t>
            </a:r>
            <a:r>
              <a:rPr dirty="0" err="1"/>
              <a:t>ιρέσει</a:t>
            </a:r>
            <a:r>
              <a:rPr dirty="0"/>
              <a:t> </a:t>
            </a:r>
            <a:r>
              <a:rPr dirty="0" err="1"/>
              <a:t>με</a:t>
            </a:r>
            <a:r>
              <a:rPr dirty="0"/>
              <a:t> 0.</a:t>
            </a:r>
          </a:p>
          <a:p>
            <a:pPr marL="0" indent="0" defTabSz="759459">
              <a:spcBef>
                <a:spcPts val="3100"/>
              </a:spcBef>
              <a:buClrTx/>
              <a:buSzTx/>
              <a:buFontTx/>
              <a:buNone/>
              <a:defRPr sz="4600"/>
            </a:pPr>
            <a:endParaRPr dirty="0"/>
          </a:p>
          <a:p>
            <a:pPr marL="0" indent="0" defTabSz="759459">
              <a:spcBef>
                <a:spcPts val="3100"/>
              </a:spcBef>
              <a:buClrTx/>
              <a:buSzTx/>
              <a:buFontTx/>
              <a:buNone/>
              <a:defRPr sz="4600"/>
            </a:pPr>
            <a:r>
              <a:rPr dirty="0" err="1"/>
              <a:t>Οι</a:t>
            </a:r>
            <a:r>
              <a:rPr dirty="0"/>
              <a:t> </a:t>
            </a:r>
            <a:r>
              <a:rPr dirty="0" err="1"/>
              <a:t>μ</a:t>
            </a:r>
            <a:r>
              <a:rPr dirty="0"/>
              <a:t>α</a:t>
            </a:r>
            <a:r>
              <a:rPr dirty="0" err="1"/>
              <a:t>θημ</a:t>
            </a:r>
            <a:r>
              <a:rPr dirty="0"/>
              <a:t>α</a:t>
            </a:r>
            <a:r>
              <a:rPr dirty="0" err="1"/>
              <a:t>τικές</a:t>
            </a:r>
            <a:r>
              <a:rPr dirty="0"/>
              <a:t> π</a:t>
            </a:r>
            <a:r>
              <a:rPr dirty="0" err="1"/>
              <a:t>ράξεις</a:t>
            </a:r>
            <a:r>
              <a:rPr dirty="0"/>
              <a:t> </a:t>
            </a:r>
            <a:r>
              <a:rPr dirty="0" err="1"/>
              <a:t>στο</a:t>
            </a:r>
            <a:r>
              <a:rPr dirty="0"/>
              <a:t> Python α</a:t>
            </a:r>
            <a:r>
              <a:rPr dirty="0" err="1"/>
              <a:t>κολουθούν</a:t>
            </a:r>
            <a:r>
              <a:rPr dirty="0"/>
              <a:t> </a:t>
            </a:r>
            <a:r>
              <a:rPr dirty="0" err="1"/>
              <a:t>την</a:t>
            </a:r>
            <a:r>
              <a:rPr dirty="0"/>
              <a:t> </a:t>
            </a:r>
            <a:r>
              <a:rPr u="sng" dirty="0">
                <a:hlinkClick r:id="rId2"/>
              </a:rPr>
              <a:t>order of operations</a:t>
            </a:r>
            <a:r>
              <a:rPr dirty="0">
                <a:solidFill>
                  <a:srgbClr val="484848"/>
                </a:solidFill>
              </a:rPr>
              <a:t>.</a:t>
            </a:r>
          </a:p>
          <a:p>
            <a:pPr marL="0" indent="0" defTabSz="759459">
              <a:spcBef>
                <a:spcPts val="3100"/>
              </a:spcBef>
              <a:buClrTx/>
              <a:buSzTx/>
              <a:buFontTx/>
              <a:buNone/>
              <a:defRPr sz="4600">
                <a:solidFill>
                  <a:srgbClr val="EF4E47"/>
                </a:solidFill>
              </a:defRPr>
            </a:pPr>
            <a:endParaRPr dirty="0">
              <a:solidFill>
                <a:srgbClr val="484848"/>
              </a:solidFill>
            </a:endParaRPr>
          </a:p>
          <a:p>
            <a:pPr marL="0" indent="0" defTabSz="759459">
              <a:spcBef>
                <a:spcPts val="3100"/>
              </a:spcBef>
              <a:buClrTx/>
              <a:buSzTx/>
              <a:buFontTx/>
              <a:buNone/>
              <a:defRPr sz="4600"/>
            </a:pPr>
            <a:r>
              <a:rPr u="sng" dirty="0">
                <a:hlinkClick r:id="rId3"/>
              </a:rPr>
              <a:t>Mathematics 2 = 1  Can you Prove it ?</a:t>
            </a:r>
          </a:p>
          <a:p>
            <a:pPr marL="0" indent="0" defTabSz="759459">
              <a:spcBef>
                <a:spcPts val="3100"/>
              </a:spcBef>
              <a:buClrTx/>
              <a:buSzTx/>
              <a:buFontTx/>
              <a:buNone/>
              <a:defRPr sz="4600"/>
            </a:pPr>
            <a:r>
              <a:rPr u="sng" dirty="0">
                <a:hlinkClick r:id="rId4"/>
              </a:rPr>
              <a:t>Mathematics ZeroDivision Explained</a:t>
            </a:r>
          </a:p>
        </p:txBody>
      </p:sp>
      <p:sp>
        <p:nvSpPr>
          <p:cNvPr id="245"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24</a:t>
            </a:fld>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LEARN PYTHON: SYNTAX"/>
          <p:cNvSpPr txBox="1">
            <a:spLocks noGrp="1"/>
          </p:cNvSpPr>
          <p:nvPr>
            <p:ph type="title"/>
          </p:nvPr>
        </p:nvSpPr>
        <p:spPr>
          <a:prstGeom prst="rect">
            <a:avLst/>
          </a:prstGeom>
        </p:spPr>
        <p:txBody>
          <a:bodyPr/>
          <a:lstStyle/>
          <a:p>
            <a:r>
              <a:t>LEARN PYTHON: SYNTAX</a:t>
            </a:r>
          </a:p>
        </p:txBody>
      </p:sp>
      <mc:AlternateContent xmlns:mc="http://schemas.openxmlformats.org/markup-compatibility/2006" xmlns:a14="http://schemas.microsoft.com/office/drawing/2010/main">
        <mc:Choice Requires="a14">
          <p:sp>
            <p:nvSpPr>
              <p:cNvPr id="248" name="Οδηγίες (01. Syntax / 08. Calculations.py)…"/>
              <p:cNvSpPr txBox="1">
                <a:spLocks noGrp="1"/>
              </p:cNvSpPr>
              <p:nvPr>
                <p:ph type="body" sz="half" idx="1"/>
              </p:nvPr>
            </p:nvSpPr>
            <p:spPr>
              <a:xfrm>
                <a:off x="952500" y="3797300"/>
                <a:ext cx="13249742" cy="8928100"/>
              </a:xfrm>
              <a:prstGeom prst="rect">
                <a:avLst/>
              </a:prstGeom>
            </p:spPr>
            <p:txBody>
              <a:bodyPr anchor="t"/>
              <a:lstStyle/>
              <a:p>
                <a:pPr marL="0" indent="0">
                  <a:buClr>
                    <a:srgbClr val="000000"/>
                  </a:buClr>
                  <a:buSzPct val="60000"/>
                  <a:buNone/>
                  <a:defRPr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08. </a:t>
                </a:r>
                <a:r>
                  <a:rPr dirty="0" err="1"/>
                  <a:t>Calculations.py</a:t>
                </a:r>
                <a:r>
                  <a:rPr dirty="0"/>
                  <a:t>)</a:t>
                </a:r>
              </a:p>
              <a:p>
                <a:pPr marL="512063" indent="-512063">
                  <a:buClr>
                    <a:srgbClr val="000000"/>
                  </a:buClr>
                  <a:buSzPct val="60000"/>
                  <a:buFontTx/>
                  <a:buChar char="✓"/>
                  <a:defRPr>
                    <a:latin typeface="Avenir Next Regular"/>
                    <a:ea typeface="Avenir Next Regular"/>
                    <a:cs typeface="Avenir Next Regular"/>
                    <a:sym typeface="Avenir Next Regular"/>
                  </a:defRPr>
                </a:pPr>
                <a:r>
                  <a:rPr dirty="0" err="1"/>
                  <a:t>Υ</a:t>
                </a:r>
                <a:r>
                  <a:rPr dirty="0"/>
                  <a:t>π</a:t>
                </a:r>
                <a:r>
                  <a:rPr dirty="0" err="1"/>
                  <a:t>ολογίστε</a:t>
                </a:r>
                <a:r>
                  <a:rPr dirty="0"/>
                  <a:t> &amp; </a:t>
                </a:r>
                <a:r>
                  <a:rPr dirty="0" err="1"/>
                  <a:t>Εκτυ</a:t>
                </a:r>
                <a:r>
                  <a:rPr dirty="0"/>
                  <a:t>π</a:t>
                </a:r>
                <a:r>
                  <a:rPr dirty="0" err="1"/>
                  <a:t>ώστε</a:t>
                </a:r>
                <a:r>
                  <a:rPr dirty="0"/>
                  <a:t> </a:t>
                </a:r>
                <a:r>
                  <a:rPr dirty="0" err="1"/>
                  <a:t>το</a:t>
                </a:r>
                <a:r>
                  <a:rPr dirty="0"/>
                  <a:t> απ</a:t>
                </a:r>
                <a:r>
                  <a:rPr dirty="0" err="1"/>
                  <a:t>οτέλεσμ</a:t>
                </a:r>
                <a:r>
                  <a:rPr dirty="0"/>
                  <a:t>α α</a:t>
                </a:r>
                <a:r>
                  <a:rPr dirty="0" err="1"/>
                  <a:t>υτής</a:t>
                </a:r>
                <a:r>
                  <a:rPr dirty="0"/>
                  <a:t> </a:t>
                </a:r>
                <a:r>
                  <a:rPr dirty="0" err="1"/>
                  <a:t>της</a:t>
                </a:r>
                <a:r>
                  <a:rPr dirty="0"/>
                  <a:t> </a:t>
                </a:r>
                <a:r>
                  <a:rPr dirty="0" err="1"/>
                  <a:t>εξίσωσης</a:t>
                </a:r>
                <a:r>
                  <a:rPr dirty="0"/>
                  <a:t>: </a:t>
                </a:r>
                <a14:m>
                  <m:oMath xmlns:m="http://schemas.openxmlformats.org/officeDocument/2006/math">
                    <m:r>
                      <a:rPr sz="4850" i="1">
                        <a:solidFill>
                          <a:srgbClr val="414040"/>
                        </a:solidFill>
                        <a:latin typeface="Cambria Math" panose="02040503050406030204" pitchFamily="18" charset="0"/>
                      </a:rPr>
                      <m:t>25⋅68+</m:t>
                    </m:r>
                    <m:f>
                      <m:fPr>
                        <m:ctrlPr>
                          <a:rPr sz="4850" i="1">
                            <a:solidFill>
                              <a:srgbClr val="414040"/>
                            </a:solidFill>
                            <a:latin typeface="Cambria Math" panose="02040503050406030204" pitchFamily="18" charset="0"/>
                          </a:rPr>
                        </m:ctrlPr>
                      </m:fPr>
                      <m:num>
                        <m:r>
                          <a:rPr sz="4850" i="1">
                            <a:solidFill>
                              <a:srgbClr val="414040"/>
                            </a:solidFill>
                            <a:latin typeface="Cambria Math" panose="02040503050406030204" pitchFamily="18" charset="0"/>
                          </a:rPr>
                          <m:t>13</m:t>
                        </m:r>
                      </m:num>
                      <m:den>
                        <m:r>
                          <a:rPr sz="4850" i="1">
                            <a:solidFill>
                              <a:srgbClr val="414040"/>
                            </a:solidFill>
                            <a:latin typeface="Cambria Math" panose="02040503050406030204" pitchFamily="18" charset="0"/>
                          </a:rPr>
                          <m:t>28</m:t>
                        </m:r>
                      </m:den>
                    </m:f>
                  </m:oMath>
                </a14:m>
                <a:endParaRPr dirty="0"/>
              </a:p>
            </p:txBody>
          </p:sp>
        </mc:Choice>
        <mc:Fallback xmlns="">
          <p:sp>
            <p:nvSpPr>
              <p:cNvPr id="248" name="Οδηγίες (01. Syntax / 08. Calculations.py)…"/>
              <p:cNvSpPr txBox="1">
                <a:spLocks noGrp="1" noRot="1" noChangeAspect="1" noMove="1" noResize="1" noEditPoints="1" noAdjustHandles="1" noChangeArrowheads="1" noChangeShapeType="1" noTextEdit="1"/>
              </p:cNvSpPr>
              <p:nvPr>
                <p:ph type="body" sz="half" idx="1"/>
              </p:nvPr>
            </p:nvSpPr>
            <p:spPr>
              <a:xfrm>
                <a:off x="952500" y="3797300"/>
                <a:ext cx="13249742" cy="8928100"/>
              </a:xfrm>
              <a:prstGeom prst="rect">
                <a:avLst/>
              </a:prstGeom>
              <a:blipFill>
                <a:blip r:embed="rId2"/>
                <a:stretch>
                  <a:fillRect l="-2010" t="-1278"/>
                </a:stretch>
              </a:blipFill>
            </p:spPr>
            <p:txBody>
              <a:bodyPr/>
              <a:lstStyle/>
              <a:p>
                <a:r>
                  <a:rPr lang="el-GR">
                    <a:noFill/>
                  </a:rPr>
                  <a:t> </a:t>
                </a:r>
              </a:p>
            </p:txBody>
          </p:sp>
        </mc:Fallback>
      </mc:AlternateContent>
      <p:sp>
        <p:nvSpPr>
          <p:cNvPr id="249"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25</a:t>
            </a:fld>
            <a:endParaRPr/>
          </a:p>
        </p:txBody>
      </p:sp>
      <p:pic>
        <p:nvPicPr>
          <p:cNvPr id="250" name="Εικόνα" descr="Εικόνα"/>
          <p:cNvPicPr>
            <a:picLocks noChangeAspect="1"/>
          </p:cNvPicPr>
          <p:nvPr/>
        </p:nvPicPr>
        <p:blipFill>
          <a:blip r:embed="rId3"/>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53" name="Οι μεταβλητές στις οποίες έχουν εκχωρηθεί αριθμητικές τιμές μπορούν να αντιμετωπίζονται όπως οι ίδιοι οι αριθμοί. Δύο μεταβλητές μπορούν να προστεθούν μαζί, διαιρούμενες με 2, και πολλαπλασιασμένες με μια τρίτη μεταβλητή χωρίς η Python να κάνει διακρίσει"/>
          <p:cNvSpPr txBox="1">
            <a:spLocks noGrp="1"/>
          </p:cNvSpPr>
          <p:nvPr>
            <p:ph type="body" idx="1"/>
          </p:nvPr>
        </p:nvSpPr>
        <p:spPr>
          <a:prstGeom prst="rect">
            <a:avLst/>
          </a:prstGeom>
        </p:spPr>
        <p:txBody>
          <a:bodyPr/>
          <a:lstStyle/>
          <a:p>
            <a:pPr marL="0" indent="0">
              <a:buClrTx/>
              <a:buSzTx/>
              <a:buFontTx/>
              <a:buNone/>
            </a:pPr>
            <a:r>
              <a:t>Οι μεταβλητές στις οποίες έχουν εκχωρηθεί αριθμητικές τιμές μπορούν να αντιμετωπίζονται όπως οι ίδιοι οι αριθμοί. Δύο μεταβλητές μπορούν να προστεθούν μαζί, διαιρούμενες με </a:t>
            </a:r>
            <a:r>
              <a:rPr>
                <a:solidFill>
                  <a:srgbClr val="18679A"/>
                </a:solidFill>
              </a:rPr>
              <a:t>2</a:t>
            </a:r>
            <a:r>
              <a:t>, και πολλαπλασιασμένες με μια τρίτη μεταβλητή χωρίς η Python να κάνει διακρίσεις μεταξύ των μεταβλητών και των αριθμών (όπως ο αριθμός </a:t>
            </a:r>
            <a:r>
              <a:rPr>
                <a:solidFill>
                  <a:srgbClr val="18679A"/>
                </a:solidFill>
              </a:rPr>
              <a:t>2</a:t>
            </a:r>
            <a:r>
              <a:t> σε αυτό το παράδειγμα). Η εκτέλεση πράξεων σε μεταβλητές δεν αλλάζει τη μεταβλητή - μπορείτε να ενημερώσετε μια μεταβλητή χρησιμοποιώντας το σύμβολο =.</a:t>
            </a:r>
          </a:p>
        </p:txBody>
      </p:sp>
      <p:sp>
        <p:nvSpPr>
          <p:cNvPr id="254"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26</a:t>
            </a:fld>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LEARN PYTHON: SYNTAX"/>
          <p:cNvSpPr txBox="1">
            <a:spLocks noGrp="1"/>
          </p:cNvSpPr>
          <p:nvPr>
            <p:ph type="title"/>
          </p:nvPr>
        </p:nvSpPr>
        <p:spPr>
          <a:prstGeom prst="rect">
            <a:avLst/>
          </a:prstGeom>
        </p:spPr>
        <p:txBody>
          <a:bodyPr/>
          <a:lstStyle/>
          <a:p>
            <a:r>
              <a:t>LEARN PYTHON: SYNTAX</a:t>
            </a:r>
          </a:p>
        </p:txBody>
      </p:sp>
      <p:sp>
        <p:nvSpPr>
          <p:cNvPr id="257" name="Οδηγίες (01. Syntax / 09. Changing Numbers.py)…"/>
          <p:cNvSpPr txBox="1">
            <a:spLocks noGrp="1"/>
          </p:cNvSpPr>
          <p:nvPr>
            <p:ph type="body" sz="half" idx="1"/>
          </p:nvPr>
        </p:nvSpPr>
        <p:spPr>
          <a:xfrm>
            <a:off x="952500" y="3173491"/>
            <a:ext cx="13773107" cy="9551910"/>
          </a:xfrm>
          <a:prstGeom prst="rect">
            <a:avLst/>
          </a:prstGeom>
        </p:spPr>
        <p:txBody>
          <a:bodyPr anchor="t"/>
          <a:lstStyle/>
          <a:p>
            <a:pPr marL="0" indent="0" defTabSz="775969">
              <a:spcBef>
                <a:spcPts val="2300"/>
              </a:spcBef>
              <a:buClr>
                <a:srgbClr val="000000"/>
              </a:buClr>
              <a:buSzPct val="60000"/>
              <a:buNone/>
              <a:defRPr sz="3948"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09. Changing </a:t>
            </a:r>
            <a:r>
              <a:rPr dirty="0" err="1"/>
              <a:t>Numbers.py</a:t>
            </a:r>
            <a:r>
              <a:rPr dirty="0"/>
              <a:t>)</a:t>
            </a:r>
          </a:p>
          <a:p>
            <a:pPr marL="481340" indent="-481340" defTabSz="775969">
              <a:spcBef>
                <a:spcPts val="2300"/>
              </a:spcBef>
              <a:buClr>
                <a:srgbClr val="000000"/>
              </a:buClr>
              <a:buSzPct val="60000"/>
              <a:buChar char="✓"/>
              <a:defRPr sz="3948">
                <a:latin typeface="Avenir Next Regular"/>
                <a:ea typeface="Avenir Next Regular"/>
                <a:cs typeface="Avenir Next Regular"/>
                <a:sym typeface="Avenir Next Regular"/>
              </a:defRPr>
            </a:pPr>
            <a:r>
              <a:rPr dirty="0" err="1"/>
              <a:t>Α</a:t>
            </a:r>
            <a:r>
              <a:rPr dirty="0"/>
              <a:t>π</a:t>
            </a:r>
            <a:r>
              <a:rPr dirty="0" err="1"/>
              <a:t>οφ</a:t>
            </a:r>
            <a:r>
              <a:rPr dirty="0"/>
              <a:t>α</a:t>
            </a:r>
            <a:r>
              <a:rPr dirty="0" err="1"/>
              <a:t>σίσ</a:t>
            </a:r>
            <a:r>
              <a:rPr dirty="0"/>
              <a:t>α</a:t>
            </a:r>
            <a:r>
              <a:rPr dirty="0" err="1"/>
              <a:t>τε</a:t>
            </a:r>
            <a:r>
              <a:rPr dirty="0"/>
              <a:t> </a:t>
            </a:r>
            <a:r>
              <a:rPr dirty="0" err="1"/>
              <a:t>ν</a:t>
            </a:r>
            <a:r>
              <a:rPr dirty="0"/>
              <a:t>α </a:t>
            </a:r>
            <a:r>
              <a:rPr dirty="0" err="1"/>
              <a:t>φτιάξετε</a:t>
            </a:r>
            <a:r>
              <a:rPr dirty="0"/>
              <a:t> </a:t>
            </a:r>
            <a:r>
              <a:rPr dirty="0" err="1"/>
              <a:t>έν</a:t>
            </a:r>
            <a:r>
              <a:rPr dirty="0"/>
              <a:t>α π</a:t>
            </a:r>
            <a:r>
              <a:rPr dirty="0" err="1"/>
              <a:t>ά</a:t>
            </a:r>
            <a:r>
              <a:rPr dirty="0"/>
              <a:t>π</a:t>
            </a:r>
            <a:r>
              <a:rPr dirty="0" err="1"/>
              <a:t>λωμ</a:t>
            </a:r>
            <a:r>
              <a:rPr dirty="0"/>
              <a:t>α! </a:t>
            </a:r>
            <a:r>
              <a:rPr dirty="0" err="1"/>
              <a:t>Γι</a:t>
            </a:r>
            <a:r>
              <a:rPr dirty="0"/>
              <a:t>α </a:t>
            </a:r>
            <a:r>
              <a:rPr dirty="0" err="1"/>
              <a:t>ν</a:t>
            </a:r>
            <a:r>
              <a:rPr dirty="0"/>
              <a:t>α </a:t>
            </a:r>
            <a:r>
              <a:rPr dirty="0" err="1"/>
              <a:t>υ</a:t>
            </a:r>
            <a:r>
              <a:rPr dirty="0"/>
              <a:t>π</a:t>
            </a:r>
            <a:r>
              <a:rPr dirty="0" err="1"/>
              <a:t>ολογίσετε</a:t>
            </a:r>
            <a:r>
              <a:rPr dirty="0"/>
              <a:t> </a:t>
            </a:r>
            <a:r>
              <a:rPr dirty="0" err="1"/>
              <a:t>τον</a:t>
            </a:r>
            <a:r>
              <a:rPr dirty="0"/>
              <a:t> α</a:t>
            </a:r>
            <a:r>
              <a:rPr dirty="0" err="1"/>
              <a:t>ριθμό</a:t>
            </a:r>
            <a:r>
              <a:rPr dirty="0"/>
              <a:t> </a:t>
            </a:r>
            <a:r>
              <a:rPr dirty="0" err="1"/>
              <a:t>των</a:t>
            </a:r>
            <a:r>
              <a:rPr dirty="0"/>
              <a:t> </a:t>
            </a:r>
            <a:r>
              <a:rPr dirty="0" err="1"/>
              <a:t>τετρ</a:t>
            </a:r>
            <a:r>
              <a:rPr dirty="0"/>
              <a:t>α</a:t>
            </a:r>
            <a:r>
              <a:rPr dirty="0" err="1"/>
              <a:t>γώνων</a:t>
            </a:r>
            <a:r>
              <a:rPr dirty="0"/>
              <a:t> π</a:t>
            </a:r>
            <a:r>
              <a:rPr dirty="0" err="1"/>
              <a:t>ου</a:t>
            </a:r>
            <a:r>
              <a:rPr dirty="0"/>
              <a:t> </a:t>
            </a:r>
            <a:r>
              <a:rPr dirty="0" err="1"/>
              <a:t>θ</a:t>
            </a:r>
            <a:r>
              <a:rPr dirty="0"/>
              <a:t>α </a:t>
            </a:r>
            <a:r>
              <a:rPr dirty="0" err="1"/>
              <a:t>χρει</a:t>
            </a:r>
            <a:r>
              <a:rPr dirty="0"/>
              <a:t>α</a:t>
            </a:r>
            <a:r>
              <a:rPr dirty="0" err="1"/>
              <a:t>στείτε</a:t>
            </a:r>
            <a:r>
              <a:rPr dirty="0"/>
              <a:t> </a:t>
            </a:r>
            <a:r>
              <a:rPr dirty="0" err="1"/>
              <a:t>γι</a:t>
            </a:r>
            <a:r>
              <a:rPr dirty="0"/>
              <a:t>α </a:t>
            </a:r>
            <a:r>
              <a:rPr dirty="0" err="1"/>
              <a:t>το</a:t>
            </a:r>
            <a:r>
              <a:rPr dirty="0"/>
              <a:t> π</a:t>
            </a:r>
            <a:r>
              <a:rPr dirty="0" err="1"/>
              <a:t>ρώτο</a:t>
            </a:r>
            <a:r>
              <a:rPr dirty="0"/>
              <a:t> </a:t>
            </a:r>
            <a:r>
              <a:rPr dirty="0" err="1"/>
              <a:t>σ</a:t>
            </a:r>
            <a:r>
              <a:rPr dirty="0"/>
              <a:t>α</a:t>
            </a:r>
            <a:r>
              <a:rPr dirty="0" err="1"/>
              <a:t>ς</a:t>
            </a:r>
            <a:r>
              <a:rPr dirty="0"/>
              <a:t> π</a:t>
            </a:r>
            <a:r>
              <a:rPr dirty="0" err="1"/>
              <a:t>ά</a:t>
            </a:r>
            <a:r>
              <a:rPr dirty="0"/>
              <a:t>π</a:t>
            </a:r>
            <a:r>
              <a:rPr dirty="0" err="1"/>
              <a:t>λωμ</a:t>
            </a:r>
            <a:r>
              <a:rPr dirty="0"/>
              <a:t>α α</a:t>
            </a:r>
            <a:r>
              <a:rPr dirty="0" err="1"/>
              <a:t>ς</a:t>
            </a:r>
            <a:r>
              <a:rPr dirty="0"/>
              <a:t> </a:t>
            </a:r>
            <a:r>
              <a:rPr dirty="0" err="1"/>
              <a:t>δημιουργήσουμε</a:t>
            </a:r>
            <a:r>
              <a:rPr dirty="0"/>
              <a:t> </a:t>
            </a:r>
            <a:r>
              <a:rPr dirty="0" err="1"/>
              <a:t>δύο</a:t>
            </a:r>
            <a:r>
              <a:rPr dirty="0"/>
              <a:t> </a:t>
            </a:r>
            <a:r>
              <a:rPr dirty="0" err="1"/>
              <a:t>μετ</a:t>
            </a:r>
            <a:r>
              <a:rPr dirty="0"/>
              <a:t>αβ</a:t>
            </a:r>
            <a:r>
              <a:rPr dirty="0" err="1"/>
              <a:t>λητές</a:t>
            </a:r>
            <a:r>
              <a:rPr dirty="0"/>
              <a:t>: </a:t>
            </a:r>
            <a:r>
              <a:rPr dirty="0" err="1"/>
              <a:t>quilt_width</a:t>
            </a:r>
            <a:r>
              <a:rPr dirty="0"/>
              <a:t> </a:t>
            </a:r>
            <a:r>
              <a:rPr dirty="0" err="1"/>
              <a:t>κ</a:t>
            </a:r>
            <a:r>
              <a:rPr dirty="0"/>
              <a:t>α</a:t>
            </a:r>
            <a:r>
              <a:rPr dirty="0" err="1"/>
              <a:t>ι</a:t>
            </a:r>
            <a:r>
              <a:rPr dirty="0"/>
              <a:t> </a:t>
            </a:r>
            <a:r>
              <a:rPr dirty="0" err="1"/>
              <a:t>quilt_length</a:t>
            </a:r>
            <a:r>
              <a:rPr dirty="0"/>
              <a:t>. </a:t>
            </a:r>
            <a:r>
              <a:rPr dirty="0" err="1"/>
              <a:t>Ας</a:t>
            </a:r>
            <a:r>
              <a:rPr dirty="0"/>
              <a:t> </a:t>
            </a:r>
            <a:r>
              <a:rPr dirty="0" err="1"/>
              <a:t>φτιάξουμε</a:t>
            </a:r>
            <a:r>
              <a:rPr dirty="0"/>
              <a:t> α</a:t>
            </a:r>
            <a:r>
              <a:rPr dirty="0" err="1"/>
              <a:t>υτό</a:t>
            </a:r>
            <a:r>
              <a:rPr dirty="0"/>
              <a:t> </a:t>
            </a:r>
            <a:r>
              <a:rPr dirty="0" err="1"/>
              <a:t>το</a:t>
            </a:r>
            <a:r>
              <a:rPr dirty="0"/>
              <a:t> π</a:t>
            </a:r>
            <a:r>
              <a:rPr dirty="0" err="1"/>
              <a:t>ρώτο</a:t>
            </a:r>
            <a:r>
              <a:rPr dirty="0"/>
              <a:t> π</a:t>
            </a:r>
            <a:r>
              <a:rPr dirty="0" err="1"/>
              <a:t>ά</a:t>
            </a:r>
            <a:r>
              <a:rPr dirty="0"/>
              <a:t>π</a:t>
            </a:r>
            <a:r>
              <a:rPr dirty="0" err="1"/>
              <a:t>λωμ</a:t>
            </a:r>
            <a:r>
              <a:rPr dirty="0"/>
              <a:t>α π</a:t>
            </a:r>
            <a:r>
              <a:rPr dirty="0" err="1"/>
              <a:t>λάτους</a:t>
            </a:r>
            <a:r>
              <a:rPr dirty="0"/>
              <a:t> </a:t>
            </a:r>
            <a:r>
              <a:rPr dirty="0">
                <a:solidFill>
                  <a:srgbClr val="AA1728"/>
                </a:solidFill>
              </a:rPr>
              <a:t>8</a:t>
            </a:r>
            <a:r>
              <a:rPr dirty="0"/>
              <a:t>  </a:t>
            </a:r>
            <a:r>
              <a:rPr dirty="0" err="1"/>
              <a:t>κ</a:t>
            </a:r>
            <a:r>
              <a:rPr dirty="0"/>
              <a:t>α</a:t>
            </a:r>
            <a:r>
              <a:rPr dirty="0" err="1"/>
              <a:t>ι</a:t>
            </a:r>
            <a:r>
              <a:rPr dirty="0"/>
              <a:t> </a:t>
            </a:r>
            <a:r>
              <a:rPr dirty="0" err="1"/>
              <a:t>μήκους</a:t>
            </a:r>
            <a:r>
              <a:rPr dirty="0"/>
              <a:t> </a:t>
            </a:r>
            <a:r>
              <a:rPr dirty="0">
                <a:solidFill>
                  <a:srgbClr val="AA1728"/>
                </a:solidFill>
              </a:rPr>
              <a:t>12</a:t>
            </a:r>
            <a:r>
              <a:rPr dirty="0"/>
              <a:t> </a:t>
            </a:r>
            <a:r>
              <a:rPr dirty="0" err="1"/>
              <a:t>τετρ</a:t>
            </a:r>
            <a:r>
              <a:rPr dirty="0"/>
              <a:t>α</a:t>
            </a:r>
            <a:r>
              <a:rPr dirty="0" err="1"/>
              <a:t>γώνων</a:t>
            </a:r>
            <a:r>
              <a:rPr dirty="0"/>
              <a:t>.</a:t>
            </a:r>
          </a:p>
          <a:p>
            <a:pPr marL="481340" indent="-481340" defTabSz="775969">
              <a:spcBef>
                <a:spcPts val="2300"/>
              </a:spcBef>
              <a:buClr>
                <a:srgbClr val="000000"/>
              </a:buClr>
              <a:buSzPct val="60000"/>
              <a:buChar char="✓"/>
              <a:defRPr sz="3948">
                <a:latin typeface="Avenir Next Regular"/>
                <a:ea typeface="Avenir Next Regular"/>
                <a:cs typeface="Avenir Next Regular"/>
                <a:sym typeface="Avenir Next Regular"/>
              </a:defRPr>
            </a:pPr>
            <a:r>
              <a:rPr dirty="0" err="1"/>
              <a:t>Εκτυ</a:t>
            </a:r>
            <a:r>
              <a:rPr dirty="0"/>
              <a:t>π</a:t>
            </a:r>
            <a:r>
              <a:rPr dirty="0" err="1"/>
              <a:t>ώστε</a:t>
            </a:r>
            <a:r>
              <a:rPr dirty="0"/>
              <a:t> </a:t>
            </a:r>
            <a:r>
              <a:rPr dirty="0" err="1"/>
              <a:t>τον</a:t>
            </a:r>
            <a:r>
              <a:rPr dirty="0"/>
              <a:t> α</a:t>
            </a:r>
            <a:r>
              <a:rPr dirty="0" err="1"/>
              <a:t>ριθμό</a:t>
            </a:r>
            <a:r>
              <a:rPr dirty="0"/>
              <a:t> </a:t>
            </a:r>
            <a:r>
              <a:rPr dirty="0" err="1"/>
              <a:t>των</a:t>
            </a:r>
            <a:r>
              <a:rPr dirty="0"/>
              <a:t> </a:t>
            </a:r>
            <a:r>
              <a:rPr dirty="0" err="1"/>
              <a:t>τετρ</a:t>
            </a:r>
            <a:r>
              <a:rPr dirty="0"/>
              <a:t>α</a:t>
            </a:r>
            <a:r>
              <a:rPr dirty="0" err="1"/>
              <a:t>γώνων</a:t>
            </a:r>
            <a:r>
              <a:rPr dirty="0"/>
              <a:t> π</a:t>
            </a:r>
            <a:r>
              <a:rPr dirty="0" err="1"/>
              <a:t>ου</a:t>
            </a:r>
            <a:r>
              <a:rPr dirty="0"/>
              <a:t> </a:t>
            </a:r>
            <a:r>
              <a:rPr dirty="0" err="1"/>
              <a:t>θ</a:t>
            </a:r>
            <a:r>
              <a:rPr dirty="0"/>
              <a:t>α </a:t>
            </a:r>
            <a:r>
              <a:rPr dirty="0" err="1"/>
              <a:t>χρει</a:t>
            </a:r>
            <a:r>
              <a:rPr dirty="0"/>
              <a:t>α</a:t>
            </a:r>
            <a:r>
              <a:rPr dirty="0" err="1"/>
              <a:t>στείτε</a:t>
            </a:r>
            <a:r>
              <a:rPr dirty="0"/>
              <a:t> </a:t>
            </a:r>
            <a:r>
              <a:rPr dirty="0" err="1"/>
              <a:t>γι</a:t>
            </a:r>
            <a:r>
              <a:rPr dirty="0"/>
              <a:t>α </a:t>
            </a:r>
            <a:r>
              <a:rPr dirty="0" err="1"/>
              <a:t>ν</a:t>
            </a:r>
            <a:r>
              <a:rPr dirty="0"/>
              <a:t>α </a:t>
            </a:r>
            <a:r>
              <a:rPr dirty="0" err="1"/>
              <a:t>δημιουργήσετε</a:t>
            </a:r>
            <a:r>
              <a:rPr dirty="0"/>
              <a:t> </a:t>
            </a:r>
            <a:r>
              <a:rPr dirty="0" err="1"/>
              <a:t>το</a:t>
            </a:r>
            <a:r>
              <a:rPr dirty="0"/>
              <a:t> π</a:t>
            </a:r>
            <a:r>
              <a:rPr dirty="0" err="1"/>
              <a:t>ά</a:t>
            </a:r>
            <a:r>
              <a:rPr dirty="0"/>
              <a:t>π</a:t>
            </a:r>
            <a:r>
              <a:rPr dirty="0" err="1"/>
              <a:t>λωμ</a:t>
            </a:r>
            <a:r>
              <a:rPr dirty="0"/>
              <a:t>α!</a:t>
            </a:r>
          </a:p>
          <a:p>
            <a:pPr marL="481340" indent="-481340" defTabSz="775969">
              <a:spcBef>
                <a:spcPts val="2300"/>
              </a:spcBef>
              <a:buClr>
                <a:srgbClr val="000000"/>
              </a:buClr>
              <a:buSzPct val="60000"/>
              <a:buChar char="✓"/>
              <a:defRPr sz="3948">
                <a:latin typeface="Avenir Next Regular"/>
                <a:ea typeface="Avenir Next Regular"/>
                <a:cs typeface="Avenir Next Regular"/>
                <a:sym typeface="Avenir Next Regular"/>
              </a:defRPr>
            </a:pPr>
            <a:r>
              <a:rPr dirty="0" err="1"/>
              <a:t>Τελικά</a:t>
            </a:r>
            <a:r>
              <a:rPr dirty="0"/>
              <a:t> </a:t>
            </a:r>
            <a:r>
              <a:rPr dirty="0" err="1"/>
              <a:t>το</a:t>
            </a:r>
            <a:r>
              <a:rPr dirty="0"/>
              <a:t> π</a:t>
            </a:r>
            <a:r>
              <a:rPr dirty="0" err="1"/>
              <a:t>ά</a:t>
            </a:r>
            <a:r>
              <a:rPr dirty="0"/>
              <a:t>π</a:t>
            </a:r>
            <a:r>
              <a:rPr dirty="0" err="1"/>
              <a:t>λωμ</a:t>
            </a:r>
            <a:r>
              <a:rPr dirty="0"/>
              <a:t>α απα</a:t>
            </a:r>
            <a:r>
              <a:rPr dirty="0" err="1"/>
              <a:t>ιτούσε</a:t>
            </a:r>
            <a:r>
              <a:rPr dirty="0"/>
              <a:t> </a:t>
            </a:r>
            <a:r>
              <a:rPr dirty="0" err="1"/>
              <a:t>λιγότερο</a:t>
            </a:r>
            <a:r>
              <a:rPr dirty="0"/>
              <a:t> </a:t>
            </a:r>
            <a:r>
              <a:rPr dirty="0" err="1"/>
              <a:t>υλικό</a:t>
            </a:r>
            <a:r>
              <a:rPr dirty="0"/>
              <a:t> απ</a:t>
            </a:r>
            <a:r>
              <a:rPr dirty="0" err="1"/>
              <a:t>ό</a:t>
            </a:r>
            <a:r>
              <a:rPr dirty="0"/>
              <a:t> </a:t>
            </a:r>
            <a:r>
              <a:rPr dirty="0" err="1"/>
              <a:t>ό,τι</a:t>
            </a:r>
            <a:r>
              <a:rPr dirty="0"/>
              <a:t> </a:t>
            </a:r>
            <a:r>
              <a:rPr dirty="0" err="1"/>
              <a:t>έχετε</a:t>
            </a:r>
            <a:r>
              <a:rPr dirty="0"/>
              <a:t> </a:t>
            </a:r>
            <a:r>
              <a:rPr dirty="0" err="1"/>
              <a:t>στο</a:t>
            </a:r>
            <a:r>
              <a:rPr dirty="0"/>
              <a:t> </a:t>
            </a:r>
            <a:r>
              <a:rPr dirty="0" err="1"/>
              <a:t>χέρι</a:t>
            </a:r>
            <a:r>
              <a:rPr dirty="0"/>
              <a:t>! </a:t>
            </a:r>
            <a:r>
              <a:rPr dirty="0" err="1"/>
              <a:t>Ας</a:t>
            </a:r>
            <a:r>
              <a:rPr dirty="0"/>
              <a:t> </a:t>
            </a:r>
            <a:r>
              <a:rPr dirty="0" err="1"/>
              <a:t>κάνουμε</a:t>
            </a:r>
            <a:r>
              <a:rPr dirty="0"/>
              <a:t> </a:t>
            </a:r>
            <a:r>
              <a:rPr dirty="0" err="1"/>
              <a:t>το</a:t>
            </a:r>
            <a:r>
              <a:rPr dirty="0"/>
              <a:t> </a:t>
            </a:r>
            <a:r>
              <a:rPr dirty="0" err="1"/>
              <a:t>quilt_length</a:t>
            </a:r>
            <a:r>
              <a:rPr dirty="0"/>
              <a:t> 8 </a:t>
            </a:r>
            <a:r>
              <a:rPr dirty="0" err="1"/>
              <a:t>τετράγων</a:t>
            </a:r>
            <a:r>
              <a:rPr dirty="0"/>
              <a:t>α. </a:t>
            </a:r>
            <a:r>
              <a:rPr dirty="0" err="1"/>
              <a:t>Πόσ</a:t>
            </a:r>
            <a:r>
              <a:rPr dirty="0"/>
              <a:t>α </a:t>
            </a:r>
            <a:r>
              <a:rPr dirty="0" err="1"/>
              <a:t>τετράγων</a:t>
            </a:r>
            <a:r>
              <a:rPr dirty="0"/>
              <a:t>α </a:t>
            </a:r>
            <a:r>
              <a:rPr dirty="0" err="1"/>
              <a:t>θ</a:t>
            </a:r>
            <a:r>
              <a:rPr dirty="0"/>
              <a:t>α </a:t>
            </a:r>
            <a:r>
              <a:rPr dirty="0" err="1"/>
              <a:t>χρει</a:t>
            </a:r>
            <a:r>
              <a:rPr dirty="0"/>
              <a:t>α</a:t>
            </a:r>
            <a:r>
              <a:rPr dirty="0" err="1"/>
              <a:t>στείτε</a:t>
            </a:r>
            <a:r>
              <a:rPr dirty="0"/>
              <a:t> </a:t>
            </a:r>
            <a:r>
              <a:rPr dirty="0" err="1"/>
              <a:t>γι</a:t>
            </a:r>
            <a:r>
              <a:rPr dirty="0"/>
              <a:t>α α</a:t>
            </a:r>
            <a:r>
              <a:rPr dirty="0" err="1"/>
              <a:t>υτό</a:t>
            </a:r>
            <a:r>
              <a:rPr dirty="0"/>
              <a:t> </a:t>
            </a:r>
            <a:r>
              <a:rPr dirty="0" err="1"/>
              <a:t>το</a:t>
            </a:r>
            <a:r>
              <a:rPr dirty="0"/>
              <a:t> π</a:t>
            </a:r>
            <a:r>
              <a:rPr dirty="0" err="1"/>
              <a:t>ά</a:t>
            </a:r>
            <a:r>
              <a:rPr dirty="0"/>
              <a:t>π</a:t>
            </a:r>
            <a:r>
              <a:rPr dirty="0" err="1"/>
              <a:t>λωμ</a:t>
            </a:r>
            <a:r>
              <a:rPr dirty="0"/>
              <a:t>α;</a:t>
            </a:r>
          </a:p>
        </p:txBody>
      </p:sp>
      <p:sp>
        <p:nvSpPr>
          <p:cNvPr id="258"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27</a:t>
            </a:fld>
            <a:endParaRPr/>
          </a:p>
        </p:txBody>
      </p:sp>
      <p:pic>
        <p:nvPicPr>
          <p:cNvPr id="259"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62" name="Η Python μπορεί επίσης να εκτελέσει πράξεις με δυνάμεις. Στα γραπτά μαθηματικά, μπορεί να δείτε έναν εκθέτη ως αριθμό υπεργράφου α2, αλλά η πληκτρολόγηση αριθμών υπεργραφών δεν είναι πάντα εύκολη στα σύγχρονα πληκτρολόγια. Δεδομένου ότι αυτή η λειτουργία"/>
          <p:cNvSpPr txBox="1">
            <a:spLocks noGrp="1"/>
          </p:cNvSpPr>
          <p:nvPr>
            <p:ph type="body" idx="1"/>
          </p:nvPr>
        </p:nvSpPr>
        <p:spPr>
          <a:xfrm>
            <a:off x="952500" y="3054350"/>
            <a:ext cx="22479000" cy="9715501"/>
          </a:xfrm>
          <a:prstGeom prst="rect">
            <a:avLst/>
          </a:prstGeom>
        </p:spPr>
        <p:txBody>
          <a:bodyPr/>
          <a:lstStyle/>
          <a:p>
            <a:pPr marL="0" indent="0">
              <a:buClrTx/>
              <a:buSzTx/>
              <a:buFontTx/>
              <a:buNone/>
            </a:pPr>
            <a:r>
              <a:t>Η Python μπορεί επίσης να εκτελέσει πράξεις με δυνάμεις. Στα γραπτά μαθηματικά, μπορεί να δείτε έναν εκθέτη ως αριθμό υπεργράφου α</a:t>
            </a:r>
            <a:r>
              <a:rPr baseline="31999"/>
              <a:t>2</a:t>
            </a:r>
            <a:r>
              <a:t>, αλλά η πληκτρολόγηση αριθμών υπεργραφών δεν είναι πάντα εύκολη στα σύγχρονα πληκτρολόγια. Δεδομένου ότι αυτή η λειτουργία σχετίζεται τόσο με τον πολλαπλασιασμό, χρησιμοποιούμε το (**).</a:t>
            </a:r>
          </a:p>
          <a:p>
            <a:pPr marL="0" indent="0">
              <a:buClrTx/>
              <a:buSzTx/>
              <a:buFontTx/>
              <a:buNone/>
            </a:pPr>
            <a:endParaRPr/>
          </a:p>
          <a:p>
            <a:pPr marL="0" indent="0">
              <a:buClrTx/>
              <a:buSzTx/>
              <a:buFontTx/>
              <a:buNone/>
            </a:pPr>
            <a:r>
              <a:t> </a:t>
            </a:r>
            <a:r>
              <a:rPr u="sng">
                <a:hlinkClick r:id="rId2"/>
              </a:rPr>
              <a:t>Μathematics 0 ** 0 = ?</a:t>
            </a:r>
          </a:p>
        </p:txBody>
      </p:sp>
      <p:sp>
        <p:nvSpPr>
          <p:cNvPr id="263"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28</a:t>
            </a:fld>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LEARN PYTHON: SYNTAX"/>
          <p:cNvSpPr txBox="1">
            <a:spLocks noGrp="1"/>
          </p:cNvSpPr>
          <p:nvPr>
            <p:ph type="title"/>
          </p:nvPr>
        </p:nvSpPr>
        <p:spPr>
          <a:prstGeom prst="rect">
            <a:avLst/>
          </a:prstGeom>
        </p:spPr>
        <p:txBody>
          <a:bodyPr/>
          <a:lstStyle/>
          <a:p>
            <a:r>
              <a:t>LEARN PYTHON: SYNTAX</a:t>
            </a:r>
          </a:p>
        </p:txBody>
      </p:sp>
      <p:sp>
        <p:nvSpPr>
          <p:cNvPr id="266" name="Οδηγίες (01. Syntax / 10. Exponents.py)…"/>
          <p:cNvSpPr txBox="1">
            <a:spLocks noGrp="1"/>
          </p:cNvSpPr>
          <p:nvPr>
            <p:ph type="body" sz="half" idx="1"/>
          </p:nvPr>
        </p:nvSpPr>
        <p:spPr>
          <a:xfrm>
            <a:off x="952500" y="3797300"/>
            <a:ext cx="13309377" cy="8928100"/>
          </a:xfrm>
          <a:prstGeom prst="rect">
            <a:avLst/>
          </a:prstGeom>
        </p:spPr>
        <p:txBody>
          <a:bodyPr anchor="t"/>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10. </a:t>
            </a:r>
            <a:r>
              <a:rPr dirty="0" err="1"/>
              <a:t>Exponents.py</a:t>
            </a:r>
            <a:r>
              <a:rPr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dirty="0"/>
              <a:t>    </a:t>
            </a:r>
            <a:r>
              <a:rPr dirty="0" err="1"/>
              <a:t>Σ</a:t>
            </a:r>
            <a:r>
              <a:rPr dirty="0"/>
              <a:t>α</a:t>
            </a:r>
            <a:r>
              <a:rPr dirty="0" err="1"/>
              <a:t>ς</a:t>
            </a:r>
            <a:r>
              <a:rPr dirty="0"/>
              <a:t> α</a:t>
            </a:r>
            <a:r>
              <a:rPr dirty="0" err="1"/>
              <a:t>ρέσουν</a:t>
            </a:r>
            <a:r>
              <a:rPr dirty="0"/>
              <a:t> π</a:t>
            </a:r>
            <a:r>
              <a:rPr dirty="0" err="1"/>
              <a:t>ολύ</a:t>
            </a:r>
            <a:r>
              <a:rPr dirty="0"/>
              <a:t> </a:t>
            </a:r>
            <a:r>
              <a:rPr dirty="0" err="1"/>
              <a:t>τ</a:t>
            </a:r>
            <a:r>
              <a:rPr dirty="0"/>
              <a:t>α </a:t>
            </a:r>
            <a:r>
              <a:rPr dirty="0" err="1"/>
              <a:t>τετράγων</a:t>
            </a:r>
            <a:r>
              <a:rPr dirty="0"/>
              <a:t>α παπ</a:t>
            </a:r>
            <a:r>
              <a:rPr dirty="0" err="1"/>
              <a:t>λώμ</a:t>
            </a:r>
            <a:r>
              <a:rPr dirty="0"/>
              <a:t>α</a:t>
            </a:r>
            <a:r>
              <a:rPr dirty="0" err="1"/>
              <a:t>τ</a:t>
            </a:r>
            <a:r>
              <a:rPr dirty="0"/>
              <a:t>α απ</a:t>
            </a:r>
            <a:r>
              <a:rPr dirty="0" err="1"/>
              <a:t>ό</a:t>
            </a:r>
            <a:r>
              <a:rPr dirty="0"/>
              <a:t> </a:t>
            </a:r>
            <a:r>
              <a:rPr dirty="0" err="1"/>
              <a:t>την</a:t>
            </a:r>
            <a:r>
              <a:rPr dirty="0"/>
              <a:t> </a:t>
            </a:r>
            <a:r>
              <a:rPr dirty="0" err="1"/>
              <a:t>τελευτ</a:t>
            </a:r>
            <a:r>
              <a:rPr dirty="0"/>
              <a:t>α</a:t>
            </a:r>
            <a:r>
              <a:rPr dirty="0" err="1"/>
              <a:t>ί</a:t>
            </a:r>
            <a:r>
              <a:rPr dirty="0"/>
              <a:t>α </a:t>
            </a:r>
            <a:r>
              <a:rPr dirty="0" err="1"/>
              <a:t>άσκηση</a:t>
            </a:r>
            <a:r>
              <a:rPr dirty="0"/>
              <a:t> </a:t>
            </a:r>
            <a:r>
              <a:rPr dirty="0" err="1"/>
              <a:t>κ</a:t>
            </a:r>
            <a:r>
              <a:rPr dirty="0"/>
              <a:t>α</a:t>
            </a:r>
            <a:r>
              <a:rPr dirty="0" err="1"/>
              <a:t>ι</a:t>
            </a:r>
            <a:r>
              <a:rPr dirty="0"/>
              <a:t> απ</a:t>
            </a:r>
            <a:r>
              <a:rPr dirty="0" err="1"/>
              <a:t>οφ</a:t>
            </a:r>
            <a:r>
              <a:rPr dirty="0"/>
              <a:t>α</a:t>
            </a:r>
            <a:r>
              <a:rPr dirty="0" err="1"/>
              <a:t>σίσ</a:t>
            </a:r>
            <a:r>
              <a:rPr dirty="0"/>
              <a:t>α</a:t>
            </a:r>
            <a:r>
              <a:rPr dirty="0" err="1"/>
              <a:t>τε</a:t>
            </a:r>
            <a:r>
              <a:rPr dirty="0"/>
              <a:t> </a:t>
            </a:r>
            <a:r>
              <a:rPr dirty="0" err="1"/>
              <a:t>ότι</a:t>
            </a:r>
            <a:r>
              <a:rPr dirty="0"/>
              <a:t> </a:t>
            </a:r>
            <a:r>
              <a:rPr dirty="0" err="1"/>
              <a:t>όλ</a:t>
            </a:r>
            <a:r>
              <a:rPr dirty="0"/>
              <a:t>α </a:t>
            </a:r>
            <a:r>
              <a:rPr dirty="0" err="1"/>
              <a:t>τ</a:t>
            </a:r>
            <a:r>
              <a:rPr dirty="0"/>
              <a:t>α παπ</a:t>
            </a:r>
            <a:r>
              <a:rPr dirty="0" err="1"/>
              <a:t>λώμ</a:t>
            </a:r>
            <a:r>
              <a:rPr dirty="0"/>
              <a:t>α</a:t>
            </a:r>
            <a:r>
              <a:rPr dirty="0" err="1"/>
              <a:t>τ</a:t>
            </a:r>
            <a:r>
              <a:rPr dirty="0"/>
              <a:t>α π</a:t>
            </a:r>
            <a:r>
              <a:rPr dirty="0" err="1"/>
              <a:t>ου</a:t>
            </a:r>
            <a:r>
              <a:rPr dirty="0"/>
              <a:t> </a:t>
            </a:r>
            <a:r>
              <a:rPr dirty="0" err="1"/>
              <a:t>κάνετε</a:t>
            </a:r>
            <a:r>
              <a:rPr dirty="0"/>
              <a:t> </a:t>
            </a:r>
            <a:r>
              <a:rPr dirty="0" err="1"/>
              <a:t>θ</a:t>
            </a:r>
            <a:r>
              <a:rPr dirty="0"/>
              <a:t>α </a:t>
            </a:r>
            <a:r>
              <a:rPr dirty="0" err="1"/>
              <a:t>είν</a:t>
            </a:r>
            <a:r>
              <a:rPr dirty="0"/>
              <a:t>α</a:t>
            </a:r>
            <a:r>
              <a:rPr dirty="0" err="1"/>
              <a:t>ι</a:t>
            </a:r>
            <a:r>
              <a:rPr dirty="0"/>
              <a:t> </a:t>
            </a:r>
            <a:r>
              <a:rPr dirty="0" err="1"/>
              <a:t>τετράγων</a:t>
            </a:r>
            <a:r>
              <a:rPr dirty="0"/>
              <a:t>α απ</a:t>
            </a:r>
            <a:r>
              <a:rPr dirty="0" err="1"/>
              <a:t>ό</a:t>
            </a:r>
            <a:r>
              <a:rPr dirty="0"/>
              <a:t> </a:t>
            </a:r>
            <a:r>
              <a:rPr dirty="0" err="1"/>
              <a:t>τώρ</a:t>
            </a:r>
            <a:r>
              <a:rPr dirty="0"/>
              <a:t>α </a:t>
            </a:r>
            <a:r>
              <a:rPr dirty="0" err="1"/>
              <a:t>κ</a:t>
            </a:r>
            <a:r>
              <a:rPr dirty="0"/>
              <a:t>α</a:t>
            </a:r>
            <a:r>
              <a:rPr dirty="0" err="1"/>
              <a:t>ι</a:t>
            </a:r>
            <a:r>
              <a:rPr dirty="0"/>
              <a:t> </a:t>
            </a:r>
            <a:r>
              <a:rPr dirty="0" err="1"/>
              <a:t>στο</a:t>
            </a:r>
            <a:r>
              <a:rPr dirty="0"/>
              <a:t> </a:t>
            </a:r>
            <a:r>
              <a:rPr dirty="0" err="1"/>
              <a:t>εξής</a:t>
            </a:r>
            <a:r>
              <a:rPr dirty="0"/>
              <a:t>.</a:t>
            </a:r>
          </a:p>
          <a:p>
            <a:pPr marL="208026"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dirty="0" err="1"/>
              <a:t>Χρησιμο</a:t>
            </a:r>
            <a:r>
              <a:rPr dirty="0"/>
              <a:t>π</a:t>
            </a:r>
            <a:r>
              <a:rPr dirty="0" err="1"/>
              <a:t>οιώντ</a:t>
            </a:r>
            <a:r>
              <a:rPr dirty="0"/>
              <a:t>α</a:t>
            </a:r>
            <a:r>
              <a:rPr dirty="0" err="1"/>
              <a:t>ς</a:t>
            </a:r>
            <a:r>
              <a:rPr dirty="0"/>
              <a:t> </a:t>
            </a:r>
            <a:r>
              <a:rPr dirty="0" err="1"/>
              <a:t>τον</a:t>
            </a:r>
            <a:r>
              <a:rPr dirty="0"/>
              <a:t> </a:t>
            </a:r>
            <a:r>
              <a:rPr dirty="0" err="1"/>
              <a:t>εκθεσι</a:t>
            </a:r>
            <a:r>
              <a:rPr dirty="0"/>
              <a:t>α</a:t>
            </a:r>
            <a:r>
              <a:rPr dirty="0" err="1"/>
              <a:t>κό</a:t>
            </a:r>
            <a:r>
              <a:rPr dirty="0"/>
              <a:t> </a:t>
            </a:r>
            <a:r>
              <a:rPr dirty="0" err="1"/>
              <a:t>χειριστή</a:t>
            </a:r>
            <a:r>
              <a:rPr dirty="0"/>
              <a:t>, </a:t>
            </a:r>
            <a:r>
              <a:rPr dirty="0" err="1"/>
              <a:t>εκτυ</a:t>
            </a:r>
            <a:r>
              <a:rPr dirty="0"/>
              <a:t>π</a:t>
            </a:r>
            <a:r>
              <a:rPr dirty="0" err="1"/>
              <a:t>ώστε</a:t>
            </a:r>
            <a:r>
              <a:rPr dirty="0"/>
              <a:t> π</a:t>
            </a:r>
            <a:r>
              <a:rPr dirty="0" err="1"/>
              <a:t>όσ</a:t>
            </a:r>
            <a:r>
              <a:rPr dirty="0"/>
              <a:t>α </a:t>
            </a:r>
            <a:r>
              <a:rPr dirty="0" err="1"/>
              <a:t>τετράγων</a:t>
            </a:r>
            <a:r>
              <a:rPr dirty="0"/>
              <a:t>α </a:t>
            </a:r>
            <a:r>
              <a:rPr dirty="0" err="1"/>
              <a:t>θ</a:t>
            </a:r>
            <a:r>
              <a:rPr dirty="0"/>
              <a:t>α </a:t>
            </a:r>
            <a:r>
              <a:rPr dirty="0" err="1"/>
              <a:t>χρει</a:t>
            </a:r>
            <a:r>
              <a:rPr dirty="0"/>
              <a:t>α</a:t>
            </a:r>
            <a:r>
              <a:rPr dirty="0" err="1"/>
              <a:t>στείτε</a:t>
            </a:r>
            <a:r>
              <a:rPr dirty="0"/>
              <a:t> </a:t>
            </a:r>
            <a:r>
              <a:rPr dirty="0" err="1"/>
              <a:t>γι</a:t>
            </a:r>
            <a:r>
              <a:rPr dirty="0"/>
              <a:t>α </a:t>
            </a:r>
            <a:r>
              <a:rPr dirty="0" err="1"/>
              <a:t>έν</a:t>
            </a:r>
            <a:r>
              <a:rPr dirty="0"/>
              <a:t>α π</a:t>
            </a:r>
            <a:r>
              <a:rPr dirty="0" err="1"/>
              <a:t>ά</a:t>
            </a:r>
            <a:r>
              <a:rPr dirty="0"/>
              <a:t>π</a:t>
            </a:r>
            <a:r>
              <a:rPr dirty="0" err="1"/>
              <a:t>λωμ</a:t>
            </a:r>
            <a:r>
              <a:rPr dirty="0"/>
              <a:t>α </a:t>
            </a:r>
            <a:r>
              <a:rPr dirty="0">
                <a:solidFill>
                  <a:srgbClr val="AA1728"/>
                </a:solidFill>
              </a:rPr>
              <a:t>6x6</a:t>
            </a:r>
            <a:r>
              <a:rPr dirty="0"/>
              <a:t>, </a:t>
            </a:r>
            <a:r>
              <a:rPr dirty="0" err="1"/>
              <a:t>έν</a:t>
            </a:r>
            <a:r>
              <a:rPr dirty="0"/>
              <a:t>α π</a:t>
            </a:r>
            <a:r>
              <a:rPr dirty="0" err="1"/>
              <a:t>ά</a:t>
            </a:r>
            <a:r>
              <a:rPr dirty="0"/>
              <a:t>π</a:t>
            </a:r>
            <a:r>
              <a:rPr dirty="0" err="1"/>
              <a:t>λωμ</a:t>
            </a:r>
            <a:r>
              <a:rPr dirty="0"/>
              <a:t>α </a:t>
            </a:r>
            <a:r>
              <a:rPr dirty="0">
                <a:solidFill>
                  <a:srgbClr val="AA1728"/>
                </a:solidFill>
              </a:rPr>
              <a:t>7x7</a:t>
            </a:r>
            <a:r>
              <a:rPr dirty="0"/>
              <a:t> </a:t>
            </a:r>
            <a:r>
              <a:rPr dirty="0" err="1"/>
              <a:t>κ</a:t>
            </a:r>
            <a:r>
              <a:rPr dirty="0"/>
              <a:t>α</a:t>
            </a:r>
            <a:r>
              <a:rPr dirty="0" err="1"/>
              <a:t>ι</a:t>
            </a:r>
            <a:r>
              <a:rPr dirty="0"/>
              <a:t> </a:t>
            </a:r>
            <a:r>
              <a:rPr dirty="0" err="1"/>
              <a:t>έν</a:t>
            </a:r>
            <a:r>
              <a:rPr dirty="0"/>
              <a:t>α π</a:t>
            </a:r>
            <a:r>
              <a:rPr dirty="0" err="1"/>
              <a:t>ά</a:t>
            </a:r>
            <a:r>
              <a:rPr dirty="0"/>
              <a:t>π</a:t>
            </a:r>
            <a:r>
              <a:rPr dirty="0" err="1"/>
              <a:t>λωμ</a:t>
            </a:r>
            <a:r>
              <a:rPr dirty="0"/>
              <a:t>α </a:t>
            </a:r>
            <a:r>
              <a:rPr dirty="0">
                <a:solidFill>
                  <a:srgbClr val="AA1728"/>
                </a:solidFill>
              </a:rPr>
              <a:t>8x8</a:t>
            </a:r>
            <a:r>
              <a:rPr dirty="0"/>
              <a:t>.</a:t>
            </a:r>
          </a:p>
          <a:p>
            <a:pPr marL="208026"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dirty="0" err="1"/>
              <a:t>Τ</a:t>
            </a:r>
            <a:r>
              <a:rPr dirty="0"/>
              <a:t>α 6x6 παπ</a:t>
            </a:r>
            <a:r>
              <a:rPr dirty="0" err="1"/>
              <a:t>λώμ</a:t>
            </a:r>
            <a:r>
              <a:rPr dirty="0"/>
              <a:t>α</a:t>
            </a:r>
            <a:r>
              <a:rPr dirty="0" err="1"/>
              <a:t>τά</a:t>
            </a:r>
            <a:r>
              <a:rPr dirty="0"/>
              <a:t> </a:t>
            </a:r>
            <a:r>
              <a:rPr dirty="0" err="1"/>
              <a:t>σ</a:t>
            </a:r>
            <a:r>
              <a:rPr dirty="0"/>
              <a:t>α</a:t>
            </a:r>
            <a:r>
              <a:rPr dirty="0" err="1"/>
              <a:t>ς</a:t>
            </a:r>
            <a:r>
              <a:rPr dirty="0"/>
              <a:t> </a:t>
            </a:r>
            <a:r>
              <a:rPr dirty="0" err="1"/>
              <a:t>έχουν</a:t>
            </a:r>
            <a:r>
              <a:rPr dirty="0"/>
              <a:t> απ</a:t>
            </a:r>
            <a:r>
              <a:rPr dirty="0" err="1"/>
              <a:t>ογειωθεί</a:t>
            </a:r>
            <a:r>
              <a:rPr dirty="0"/>
              <a:t> </a:t>
            </a:r>
            <a:r>
              <a:rPr dirty="0" err="1"/>
              <a:t>τόσο</a:t>
            </a:r>
            <a:r>
              <a:rPr dirty="0"/>
              <a:t> </a:t>
            </a:r>
            <a:r>
              <a:rPr dirty="0" err="1"/>
              <a:t>κ</a:t>
            </a:r>
            <a:r>
              <a:rPr dirty="0"/>
              <a:t>α</a:t>
            </a:r>
            <a:r>
              <a:rPr dirty="0" err="1"/>
              <a:t>λά</a:t>
            </a:r>
            <a:r>
              <a:rPr dirty="0"/>
              <a:t>, 6 </a:t>
            </a:r>
            <a:r>
              <a:rPr dirty="0" err="1"/>
              <a:t>άτομ</a:t>
            </a:r>
            <a:r>
              <a:rPr dirty="0"/>
              <a:t>α </a:t>
            </a:r>
            <a:r>
              <a:rPr dirty="0" err="1"/>
              <a:t>το</a:t>
            </a:r>
            <a:r>
              <a:rPr dirty="0"/>
              <a:t> </a:t>
            </a:r>
            <a:r>
              <a:rPr dirty="0" err="1"/>
              <a:t>κ</a:t>
            </a:r>
            <a:r>
              <a:rPr dirty="0"/>
              <a:t>α</a:t>
            </a:r>
            <a:r>
              <a:rPr dirty="0" err="1"/>
              <a:t>θέν</a:t>
            </a:r>
            <a:r>
              <a:rPr dirty="0"/>
              <a:t>α </a:t>
            </a:r>
            <a:r>
              <a:rPr dirty="0" err="1"/>
              <a:t>ζήτησ</a:t>
            </a:r>
            <a:r>
              <a:rPr dirty="0"/>
              <a:t>α</a:t>
            </a:r>
            <a:r>
              <a:rPr dirty="0" err="1"/>
              <a:t>ν</a:t>
            </a:r>
            <a:r>
              <a:rPr dirty="0"/>
              <a:t> απ</a:t>
            </a:r>
            <a:r>
              <a:rPr dirty="0" err="1"/>
              <a:t>ό</a:t>
            </a:r>
            <a:r>
              <a:rPr dirty="0"/>
              <a:t> 6 παπ</a:t>
            </a:r>
            <a:r>
              <a:rPr dirty="0" err="1"/>
              <a:t>λώμ</a:t>
            </a:r>
            <a:r>
              <a:rPr dirty="0"/>
              <a:t>α</a:t>
            </a:r>
            <a:r>
              <a:rPr dirty="0" err="1"/>
              <a:t>τ</a:t>
            </a:r>
            <a:r>
              <a:rPr dirty="0"/>
              <a:t>α. </a:t>
            </a:r>
            <a:r>
              <a:rPr dirty="0" err="1"/>
              <a:t>Εκτυ</a:t>
            </a:r>
            <a:r>
              <a:rPr dirty="0"/>
              <a:t>π</a:t>
            </a:r>
            <a:r>
              <a:rPr dirty="0" err="1"/>
              <a:t>ώστε</a:t>
            </a:r>
            <a:r>
              <a:rPr dirty="0"/>
              <a:t> π</a:t>
            </a:r>
            <a:r>
              <a:rPr dirty="0" err="1"/>
              <a:t>όσ</a:t>
            </a:r>
            <a:r>
              <a:rPr dirty="0"/>
              <a:t>α </a:t>
            </a:r>
            <a:r>
              <a:rPr dirty="0" err="1"/>
              <a:t>τετράγων</a:t>
            </a:r>
            <a:r>
              <a:rPr dirty="0"/>
              <a:t>α </a:t>
            </a:r>
            <a:r>
              <a:rPr dirty="0" err="1"/>
              <a:t>χρειάζεστε</a:t>
            </a:r>
            <a:r>
              <a:rPr dirty="0"/>
              <a:t> </a:t>
            </a:r>
            <a:r>
              <a:rPr dirty="0" err="1"/>
              <a:t>γι</a:t>
            </a:r>
            <a:r>
              <a:rPr dirty="0"/>
              <a:t>α </a:t>
            </a:r>
            <a:r>
              <a:rPr dirty="0" err="1"/>
              <a:t>ν</a:t>
            </a:r>
            <a:r>
              <a:rPr dirty="0"/>
              <a:t>α </a:t>
            </a:r>
            <a:r>
              <a:rPr dirty="0" err="1"/>
              <a:t>φτιάξετε</a:t>
            </a:r>
            <a:r>
              <a:rPr dirty="0"/>
              <a:t> 6 παπ</a:t>
            </a:r>
            <a:r>
              <a:rPr dirty="0" err="1"/>
              <a:t>λώμ</a:t>
            </a:r>
            <a:r>
              <a:rPr dirty="0"/>
              <a:t>α</a:t>
            </a:r>
            <a:r>
              <a:rPr dirty="0" err="1"/>
              <a:t>τ</a:t>
            </a:r>
            <a:r>
              <a:rPr dirty="0"/>
              <a:t>α α</a:t>
            </a:r>
            <a:r>
              <a:rPr dirty="0" err="1"/>
              <a:t>νά</a:t>
            </a:r>
            <a:r>
              <a:rPr dirty="0"/>
              <a:t> </a:t>
            </a:r>
            <a:r>
              <a:rPr dirty="0" err="1"/>
              <a:t>άτομο</a:t>
            </a:r>
            <a:r>
              <a:rPr dirty="0"/>
              <a:t> </a:t>
            </a:r>
            <a:r>
              <a:rPr dirty="0" err="1"/>
              <a:t>γι</a:t>
            </a:r>
            <a:r>
              <a:rPr dirty="0"/>
              <a:t>α 6 </a:t>
            </a:r>
            <a:r>
              <a:rPr dirty="0" err="1"/>
              <a:t>άτομ</a:t>
            </a:r>
            <a:r>
              <a:rPr dirty="0"/>
              <a:t>α.</a:t>
            </a:r>
          </a:p>
        </p:txBody>
      </p:sp>
      <p:sp>
        <p:nvSpPr>
          <p:cNvPr id="267"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29</a:t>
            </a:fld>
            <a:endParaRPr/>
          </a:p>
        </p:txBody>
      </p:sp>
      <p:pic>
        <p:nvPicPr>
          <p:cNvPr id="268"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prstGeom prst="rect">
            <a:avLst/>
          </a:prstGeom>
        </p:spPr>
        <p:txBody>
          <a:bodyPr/>
          <a:lstStyle/>
          <a:p>
            <a:pPr marL="0" indent="0" defTabSz="808990">
              <a:spcBef>
                <a:spcPts val="3300"/>
              </a:spcBef>
              <a:buClrTx/>
              <a:buSzTx/>
              <a:buFontTx/>
              <a:buNone/>
              <a:defRPr sz="4900"/>
            </a:pPr>
            <a:r>
              <a:t>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υπολογιστή!</a:t>
            </a:r>
          </a:p>
          <a:p>
            <a:pPr marL="0" indent="0" defTabSz="808990">
              <a:spcBef>
                <a:spcPts val="3300"/>
              </a:spcBef>
              <a:buClrTx/>
              <a:buSzTx/>
              <a:buFontTx/>
              <a:buNone/>
              <a:defRPr sz="4900"/>
            </a:pPr>
            <a:r>
              <a:t>Μεταφέρουμε τις εντολές μας στον υπολογιστή γράφοντας τις σε ένα αρχείο κειμένου χρησιμοποιώντας μια γλώσσα προγραμματισμού. Αυτά τα αρχεία ονομάζονται προγράμματα. Η εκτέλεση ενός προγράμματος σημαίνει να πείτε σε έναν υπολογιστή να διαβάσει το αρχείο κειμένου, να το μεταφράσει στο σύνολο των λειτουργιών που κατανοεί και να εκτελέσει αυτές τις ενέργειες.</a:t>
            </a: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a:t>
            </a:fld>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LEARN PYTHON: SYNTAX"/>
          <p:cNvSpPr txBox="1">
            <a:spLocks noGrp="1"/>
          </p:cNvSpPr>
          <p:nvPr>
            <p:ph type="title"/>
          </p:nvPr>
        </p:nvSpPr>
        <p:spPr>
          <a:xfrm>
            <a:off x="1166186" y="1143000"/>
            <a:ext cx="22479001" cy="1663700"/>
          </a:xfrm>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71" name="Η Python προσφέρει μια δυνατότητα στον χειριστή διαίρεσης που ονομάζεται χειριστής modulo. Ο χειριστής modulo επισημαίνεται με % και δίνει το υπόλοιπο ενός υπολογισμού διαίρεσης.…"/>
          <p:cNvSpPr txBox="1">
            <a:spLocks noGrp="1"/>
          </p:cNvSpPr>
          <p:nvPr>
            <p:ph type="body" idx="1"/>
          </p:nvPr>
        </p:nvSpPr>
        <p:spPr>
          <a:xfrm>
            <a:off x="952500" y="3289300"/>
            <a:ext cx="22479000" cy="8978900"/>
          </a:xfrm>
          <a:prstGeom prst="rect">
            <a:avLst/>
          </a:prstGeom>
        </p:spPr>
        <p:txBody>
          <a:bodyPr/>
          <a:lstStyle/>
          <a:p>
            <a:pPr marL="0" indent="0">
              <a:buClrTx/>
              <a:buSzTx/>
              <a:buFontTx/>
              <a:buNone/>
            </a:pPr>
            <a:r>
              <a:t>Η Python προσφέρει μια δυνατότητα στον χειριστή διαίρεσης που ονομάζεται χειριστής modulo. Ο χειριστής modulo επισημαίνεται με % και δίνει το υπόλοιπο ενός υπολογισμού διαίρεσης.</a:t>
            </a:r>
          </a:p>
          <a:p>
            <a:pPr marL="0" indent="0">
              <a:buClrTx/>
              <a:buSzTx/>
              <a:buFontTx/>
              <a:buNone/>
            </a:pPr>
            <a:endParaRPr/>
          </a:p>
          <a:p>
            <a:pPr marL="0" indent="0">
              <a:buClrTx/>
              <a:buSzTx/>
              <a:buFontTx/>
              <a:buNone/>
            </a:pPr>
            <a:endParaRPr/>
          </a:p>
          <a:p>
            <a:pPr marL="0" indent="0">
              <a:buClrTx/>
              <a:buSzTx/>
              <a:buFontTx/>
              <a:buNone/>
            </a:pPr>
            <a:endParaRPr/>
          </a:p>
          <a:p>
            <a:pPr marL="0" indent="0">
              <a:buClrTx/>
              <a:buSzTx/>
              <a:buFontTx/>
              <a:buNone/>
            </a:pPr>
            <a:r>
              <a:rPr u="sng">
                <a:hlinkClick r:id="rId2"/>
              </a:rPr>
              <a:t>Cryptography Video (Khan Academy)</a:t>
            </a:r>
          </a:p>
        </p:txBody>
      </p:sp>
      <p:sp>
        <p:nvSpPr>
          <p:cNvPr id="272"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30</a:t>
            </a:fld>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LEARN PYTHON: SYNTAX"/>
          <p:cNvSpPr txBox="1">
            <a:spLocks noGrp="1"/>
          </p:cNvSpPr>
          <p:nvPr>
            <p:ph type="title"/>
          </p:nvPr>
        </p:nvSpPr>
        <p:spPr>
          <a:prstGeom prst="rect">
            <a:avLst/>
          </a:prstGeom>
        </p:spPr>
        <p:txBody>
          <a:bodyPr/>
          <a:lstStyle/>
          <a:p>
            <a:r>
              <a:t>LEARN PYTHON: SYNTAX</a:t>
            </a:r>
          </a:p>
        </p:txBody>
      </p:sp>
      <p:sp>
        <p:nvSpPr>
          <p:cNvPr id="275" name="Οδηγίες (01. Syntax / 11. Modulo.py)…"/>
          <p:cNvSpPr txBox="1">
            <a:spLocks noGrp="1"/>
          </p:cNvSpPr>
          <p:nvPr>
            <p:ph type="body" sz="half" idx="1"/>
          </p:nvPr>
        </p:nvSpPr>
        <p:spPr>
          <a:xfrm>
            <a:off x="952500" y="3289300"/>
            <a:ext cx="13746480" cy="9758448"/>
          </a:xfrm>
          <a:prstGeom prst="rect">
            <a:avLst/>
          </a:prstGeom>
        </p:spPr>
        <p:txBody>
          <a:bodyPr anchor="t"/>
          <a:lstStyle/>
          <a:p>
            <a:pPr marL="0" indent="0">
              <a:buClr>
                <a:srgbClr val="000000"/>
              </a:buClr>
              <a:buSzPct val="60000"/>
              <a:buNone/>
              <a:defRPr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11. </a:t>
            </a:r>
            <a:r>
              <a:rPr dirty="0" err="1"/>
              <a:t>Modulo.py</a:t>
            </a:r>
            <a:r>
              <a:rPr dirty="0"/>
              <a:t>)</a:t>
            </a:r>
          </a:p>
          <a:p>
            <a:pPr marL="1121663" lvl="1" indent="-512063">
              <a:buClr>
                <a:srgbClr val="000000"/>
              </a:buClr>
              <a:buSzPct val="60000"/>
              <a:buChar char="•"/>
              <a:defRPr>
                <a:latin typeface="Avenir Next Regular"/>
                <a:ea typeface="Avenir Next Regular"/>
                <a:cs typeface="Avenir Next Regular"/>
                <a:sym typeface="Avenir Next Regular"/>
              </a:defRPr>
            </a:pPr>
            <a:r>
              <a:rPr dirty="0" err="1"/>
              <a:t>Αν</a:t>
            </a:r>
            <a:r>
              <a:rPr dirty="0"/>
              <a:t> </a:t>
            </a:r>
            <a:r>
              <a:rPr dirty="0" err="1"/>
              <a:t>Δίσεκτο</a:t>
            </a:r>
            <a:r>
              <a:rPr dirty="0"/>
              <a:t> </a:t>
            </a:r>
            <a:r>
              <a:rPr dirty="0" err="1"/>
              <a:t>έτος</a:t>
            </a:r>
            <a:r>
              <a:rPr dirty="0"/>
              <a:t> </a:t>
            </a:r>
            <a:r>
              <a:rPr dirty="0" err="1"/>
              <a:t>έχουμε</a:t>
            </a:r>
            <a:r>
              <a:rPr dirty="0"/>
              <a:t> </a:t>
            </a:r>
            <a:r>
              <a:rPr dirty="0" err="1"/>
              <a:t>κάθε</a:t>
            </a:r>
            <a:r>
              <a:rPr dirty="0"/>
              <a:t> 4 </a:t>
            </a:r>
            <a:r>
              <a:rPr dirty="0" err="1"/>
              <a:t>χρόνι</a:t>
            </a:r>
            <a:r>
              <a:rPr dirty="0"/>
              <a:t>α. </a:t>
            </a:r>
          </a:p>
          <a:p>
            <a:pPr marL="1121663" lvl="1" indent="-512063">
              <a:buClr>
                <a:srgbClr val="000000"/>
              </a:buClr>
              <a:buSzPct val="60000"/>
              <a:buChar char="✓"/>
              <a:defRPr>
                <a:latin typeface="Avenir Next Regular"/>
                <a:ea typeface="Avenir Next Regular"/>
                <a:cs typeface="Avenir Next Regular"/>
                <a:sym typeface="Avenir Next Regular"/>
              </a:defRPr>
            </a:pPr>
            <a:r>
              <a:rPr dirty="0" err="1"/>
              <a:t>Γι</a:t>
            </a:r>
            <a:r>
              <a:rPr dirty="0"/>
              <a:t>α </a:t>
            </a:r>
            <a:r>
              <a:rPr dirty="0" err="1"/>
              <a:t>ν</a:t>
            </a:r>
            <a:r>
              <a:rPr dirty="0"/>
              <a:t>α </a:t>
            </a:r>
            <a:r>
              <a:rPr dirty="0" err="1"/>
              <a:t>μάθετε</a:t>
            </a:r>
            <a:r>
              <a:rPr dirty="0"/>
              <a:t> </a:t>
            </a:r>
            <a:r>
              <a:rPr dirty="0" err="1"/>
              <a:t>εάν</a:t>
            </a:r>
            <a:r>
              <a:rPr dirty="0"/>
              <a:t> </a:t>
            </a:r>
            <a:r>
              <a:rPr dirty="0" err="1"/>
              <a:t>έν</a:t>
            </a:r>
            <a:r>
              <a:rPr dirty="0"/>
              <a:t>α </a:t>
            </a:r>
            <a:r>
              <a:rPr dirty="0" err="1"/>
              <a:t>έτος</a:t>
            </a:r>
            <a:r>
              <a:rPr dirty="0"/>
              <a:t> </a:t>
            </a:r>
            <a:r>
              <a:rPr dirty="0" err="1"/>
              <a:t>είν</a:t>
            </a:r>
            <a:r>
              <a:rPr dirty="0"/>
              <a:t>α</a:t>
            </a:r>
            <a:r>
              <a:rPr dirty="0" err="1"/>
              <a:t>ι</a:t>
            </a:r>
            <a:r>
              <a:rPr dirty="0"/>
              <a:t> </a:t>
            </a:r>
            <a:r>
              <a:rPr dirty="0" err="1"/>
              <a:t>δίσεκτο</a:t>
            </a:r>
            <a:r>
              <a:rPr dirty="0"/>
              <a:t> </a:t>
            </a:r>
            <a:r>
              <a:rPr dirty="0" err="1"/>
              <a:t>ή</a:t>
            </a:r>
            <a:r>
              <a:rPr dirty="0"/>
              <a:t> </a:t>
            </a:r>
            <a:r>
              <a:rPr dirty="0" err="1"/>
              <a:t>όχι</a:t>
            </a:r>
            <a:r>
              <a:rPr dirty="0"/>
              <a:t>, </a:t>
            </a:r>
            <a:r>
              <a:rPr dirty="0" err="1"/>
              <a:t>μ</a:t>
            </a:r>
            <a:r>
              <a:rPr dirty="0"/>
              <a:t>π</a:t>
            </a:r>
            <a:r>
              <a:rPr dirty="0" err="1"/>
              <a:t>ορείτε</a:t>
            </a:r>
            <a:r>
              <a:rPr dirty="0"/>
              <a:t> </a:t>
            </a:r>
            <a:r>
              <a:rPr dirty="0" err="1"/>
              <a:t>ν</a:t>
            </a:r>
            <a:r>
              <a:rPr dirty="0"/>
              <a:t>α </a:t>
            </a:r>
            <a:r>
              <a:rPr dirty="0" err="1"/>
              <a:t>το</a:t>
            </a:r>
            <a:r>
              <a:rPr dirty="0"/>
              <a:t> </a:t>
            </a:r>
            <a:r>
              <a:rPr dirty="0" err="1"/>
              <a:t>δι</a:t>
            </a:r>
            <a:r>
              <a:rPr dirty="0"/>
              <a:t>α</a:t>
            </a:r>
            <a:r>
              <a:rPr dirty="0" err="1"/>
              <a:t>ιρέσετε</a:t>
            </a:r>
            <a:r>
              <a:rPr dirty="0"/>
              <a:t> </a:t>
            </a:r>
            <a:r>
              <a:rPr dirty="0" err="1"/>
              <a:t>με</a:t>
            </a:r>
            <a:r>
              <a:rPr dirty="0"/>
              <a:t> </a:t>
            </a:r>
            <a:r>
              <a:rPr dirty="0" err="1"/>
              <a:t>το</a:t>
            </a:r>
            <a:r>
              <a:rPr dirty="0"/>
              <a:t> </a:t>
            </a:r>
            <a:r>
              <a:rPr dirty="0" err="1"/>
              <a:t>τέσσερ</a:t>
            </a:r>
            <a:r>
              <a:rPr dirty="0"/>
              <a:t>α </a:t>
            </a:r>
            <a:r>
              <a:rPr dirty="0" err="1"/>
              <a:t>κ</a:t>
            </a:r>
            <a:r>
              <a:rPr dirty="0"/>
              <a:t>α</a:t>
            </a:r>
            <a:r>
              <a:rPr dirty="0" err="1"/>
              <a:t>ι</a:t>
            </a:r>
            <a:r>
              <a:rPr dirty="0"/>
              <a:t> </a:t>
            </a:r>
            <a:r>
              <a:rPr dirty="0" err="1"/>
              <a:t>εάν</a:t>
            </a:r>
            <a:r>
              <a:rPr dirty="0"/>
              <a:t> </a:t>
            </a:r>
            <a:r>
              <a:rPr dirty="0" err="1"/>
              <a:t>το</a:t>
            </a:r>
            <a:r>
              <a:rPr dirty="0"/>
              <a:t> </a:t>
            </a:r>
            <a:r>
              <a:rPr dirty="0" err="1"/>
              <a:t>υ</a:t>
            </a:r>
            <a:r>
              <a:rPr dirty="0"/>
              <a:t>π</a:t>
            </a:r>
            <a:r>
              <a:rPr dirty="0" err="1"/>
              <a:t>όλοι</a:t>
            </a:r>
            <a:r>
              <a:rPr dirty="0"/>
              <a:t>π</a:t>
            </a:r>
            <a:r>
              <a:rPr dirty="0" err="1"/>
              <a:t>ο</a:t>
            </a:r>
            <a:r>
              <a:rPr dirty="0"/>
              <a:t> </a:t>
            </a:r>
            <a:r>
              <a:rPr dirty="0" err="1"/>
              <a:t>είν</a:t>
            </a:r>
            <a:r>
              <a:rPr dirty="0"/>
              <a:t>α</a:t>
            </a:r>
            <a:r>
              <a:rPr dirty="0" err="1"/>
              <a:t>ι</a:t>
            </a:r>
            <a:r>
              <a:rPr dirty="0"/>
              <a:t> </a:t>
            </a:r>
            <a:r>
              <a:rPr dirty="0" err="1"/>
              <a:t>μηδέν</a:t>
            </a:r>
            <a:r>
              <a:rPr dirty="0"/>
              <a:t>, </a:t>
            </a:r>
            <a:r>
              <a:rPr dirty="0" err="1"/>
              <a:t>είν</a:t>
            </a:r>
            <a:r>
              <a:rPr dirty="0"/>
              <a:t>α</a:t>
            </a:r>
            <a:r>
              <a:rPr dirty="0" err="1"/>
              <a:t>ι</a:t>
            </a:r>
            <a:r>
              <a:rPr dirty="0"/>
              <a:t> </a:t>
            </a:r>
            <a:r>
              <a:rPr dirty="0" err="1"/>
              <a:t>δίσεκτο</a:t>
            </a:r>
            <a:r>
              <a:rPr dirty="0"/>
              <a:t>.</a:t>
            </a:r>
          </a:p>
          <a:p>
            <a:pPr marL="1121663" lvl="1" indent="-512063">
              <a:buClr>
                <a:srgbClr val="000000"/>
              </a:buClr>
              <a:buSzPct val="60000"/>
              <a:buChar char="✓"/>
              <a:defRPr>
                <a:latin typeface="Avenir Next Regular"/>
                <a:ea typeface="Avenir Next Regular"/>
                <a:cs typeface="Avenir Next Regular"/>
                <a:sym typeface="Avenir Next Regular"/>
              </a:defRPr>
            </a:pPr>
            <a:r>
              <a:rPr dirty="0" err="1"/>
              <a:t>Το</a:t>
            </a:r>
            <a:r>
              <a:rPr dirty="0"/>
              <a:t> </a:t>
            </a:r>
            <a:r>
              <a:rPr dirty="0" err="1"/>
              <a:t>Τρέχον</a:t>
            </a:r>
            <a:r>
              <a:rPr dirty="0"/>
              <a:t> </a:t>
            </a:r>
            <a:r>
              <a:rPr dirty="0" err="1"/>
              <a:t>Έτος</a:t>
            </a:r>
            <a:r>
              <a:rPr dirty="0"/>
              <a:t> </a:t>
            </a:r>
            <a:r>
              <a:rPr dirty="0" err="1"/>
              <a:t>είν</a:t>
            </a:r>
            <a:r>
              <a:rPr dirty="0"/>
              <a:t>α</a:t>
            </a:r>
            <a:r>
              <a:rPr dirty="0" err="1"/>
              <a:t>ι</a:t>
            </a:r>
            <a:r>
              <a:rPr dirty="0"/>
              <a:t> </a:t>
            </a:r>
            <a:r>
              <a:rPr dirty="0" err="1"/>
              <a:t>Δίσεκτο</a:t>
            </a:r>
            <a:r>
              <a:rPr dirty="0"/>
              <a:t> ? </a:t>
            </a:r>
            <a:r>
              <a:rPr dirty="0" err="1"/>
              <a:t>Εκτυ</a:t>
            </a:r>
            <a:r>
              <a:rPr dirty="0"/>
              <a:t>π</a:t>
            </a:r>
            <a:r>
              <a:rPr dirty="0" err="1"/>
              <a:t>ώστε</a:t>
            </a:r>
            <a:r>
              <a:rPr dirty="0"/>
              <a:t> </a:t>
            </a:r>
            <a:r>
              <a:rPr dirty="0" err="1"/>
              <a:t>το</a:t>
            </a:r>
            <a:r>
              <a:rPr dirty="0"/>
              <a:t> απ</a:t>
            </a:r>
            <a:r>
              <a:rPr dirty="0" err="1"/>
              <a:t>οτέλεσμ</a:t>
            </a:r>
            <a:r>
              <a:rPr dirty="0"/>
              <a:t>α.</a:t>
            </a:r>
          </a:p>
          <a:p>
            <a:pPr marL="1121663" lvl="1" indent="-512063">
              <a:buClr>
                <a:srgbClr val="000000"/>
              </a:buClr>
              <a:buSzPct val="60000"/>
              <a:buChar char="✓"/>
              <a:defRPr>
                <a:latin typeface="Avenir Next Regular"/>
                <a:ea typeface="Avenir Next Regular"/>
                <a:cs typeface="Avenir Next Regular"/>
                <a:sym typeface="Avenir Next Regular"/>
              </a:defRPr>
            </a:pPr>
            <a:r>
              <a:rPr dirty="0" err="1"/>
              <a:t>Το</a:t>
            </a:r>
            <a:r>
              <a:rPr dirty="0"/>
              <a:t> </a:t>
            </a:r>
            <a:r>
              <a:rPr dirty="0" err="1"/>
              <a:t>Έτος</a:t>
            </a:r>
            <a:r>
              <a:rPr dirty="0"/>
              <a:t> 2100 </a:t>
            </a:r>
            <a:r>
              <a:rPr dirty="0" err="1"/>
              <a:t>είν</a:t>
            </a:r>
            <a:r>
              <a:rPr dirty="0"/>
              <a:t>α</a:t>
            </a:r>
            <a:r>
              <a:rPr dirty="0" err="1"/>
              <a:t>ι</a:t>
            </a:r>
            <a:r>
              <a:rPr dirty="0"/>
              <a:t> </a:t>
            </a:r>
            <a:r>
              <a:rPr dirty="0" err="1"/>
              <a:t>δίσεκτο</a:t>
            </a:r>
            <a:r>
              <a:rPr dirty="0"/>
              <a:t> ? </a:t>
            </a:r>
            <a:r>
              <a:rPr dirty="0" err="1"/>
              <a:t>Εκτυ</a:t>
            </a:r>
            <a:r>
              <a:rPr dirty="0"/>
              <a:t>π</a:t>
            </a:r>
            <a:r>
              <a:rPr dirty="0" err="1"/>
              <a:t>ώστε</a:t>
            </a:r>
            <a:r>
              <a:rPr dirty="0"/>
              <a:t> </a:t>
            </a:r>
            <a:r>
              <a:rPr dirty="0" err="1"/>
              <a:t>το</a:t>
            </a:r>
            <a:r>
              <a:rPr dirty="0"/>
              <a:t> απ</a:t>
            </a:r>
            <a:r>
              <a:rPr dirty="0" err="1"/>
              <a:t>οτέλεσμ</a:t>
            </a:r>
            <a:r>
              <a:rPr dirty="0"/>
              <a:t>α.</a:t>
            </a:r>
          </a:p>
          <a:p>
            <a:pPr marL="0" lvl="1" indent="609600">
              <a:buClr>
                <a:srgbClr val="000000"/>
              </a:buClr>
              <a:buSzTx/>
              <a:buNone/>
              <a:defRPr>
                <a:latin typeface="Avenir Next Regular"/>
                <a:ea typeface="Avenir Next Regular"/>
                <a:cs typeface="Avenir Next Regular"/>
                <a:sym typeface="Avenir Next Regular"/>
              </a:defRPr>
            </a:pPr>
            <a:endParaRPr dirty="0"/>
          </a:p>
          <a:p>
            <a:pPr marL="0" indent="0" defTabSz="457200">
              <a:spcBef>
                <a:spcPts val="0"/>
              </a:spcBef>
              <a:buClr>
                <a:srgbClr val="000000"/>
              </a:buClr>
              <a:buSzTx/>
              <a:buNone/>
              <a:defRPr sz="3100">
                <a:solidFill>
                  <a:srgbClr val="A9B7C6"/>
                </a:solidFill>
                <a:latin typeface="Avenir Next Regular"/>
                <a:ea typeface="Avenir Next Regular"/>
                <a:cs typeface="Avenir Next Regular"/>
                <a:sym typeface="Avenir Next Regular"/>
              </a:defRPr>
            </a:pPr>
            <a:r>
              <a:rPr sz="4800" b="1" dirty="0"/>
              <a:t>year % </a:t>
            </a:r>
            <a:r>
              <a:rPr sz="4800" b="1" dirty="0">
                <a:solidFill>
                  <a:srgbClr val="6897BB"/>
                </a:solidFill>
              </a:rPr>
              <a:t>4 </a:t>
            </a:r>
            <a:r>
              <a:rPr sz="4800" b="1" dirty="0"/>
              <a:t>== </a:t>
            </a:r>
            <a:r>
              <a:rPr sz="4800" b="1" dirty="0">
                <a:solidFill>
                  <a:srgbClr val="6897BB"/>
                </a:solidFill>
              </a:rPr>
              <a:t>0 </a:t>
            </a:r>
            <a:r>
              <a:rPr sz="4800" b="1" dirty="0">
                <a:solidFill>
                  <a:srgbClr val="CC7831"/>
                </a:solidFill>
              </a:rPr>
              <a:t>and </a:t>
            </a:r>
            <a:r>
              <a:rPr sz="4800" b="1" dirty="0"/>
              <a:t>(year % </a:t>
            </a:r>
            <a:r>
              <a:rPr sz="4800" b="1" dirty="0">
                <a:solidFill>
                  <a:srgbClr val="6897BB"/>
                </a:solidFill>
              </a:rPr>
              <a:t>100 </a:t>
            </a:r>
            <a:r>
              <a:rPr sz="4800" b="1" dirty="0"/>
              <a:t>!= </a:t>
            </a:r>
            <a:r>
              <a:rPr sz="4800" b="1" dirty="0">
                <a:solidFill>
                  <a:srgbClr val="6897BB"/>
                </a:solidFill>
              </a:rPr>
              <a:t>0 </a:t>
            </a:r>
            <a:r>
              <a:rPr sz="4800" b="1" dirty="0">
                <a:solidFill>
                  <a:srgbClr val="CC7831"/>
                </a:solidFill>
              </a:rPr>
              <a:t>or </a:t>
            </a:r>
            <a:r>
              <a:rPr sz="4800" b="1" dirty="0"/>
              <a:t>year % </a:t>
            </a:r>
            <a:r>
              <a:rPr sz="4800" b="1" dirty="0">
                <a:solidFill>
                  <a:srgbClr val="6897BB"/>
                </a:solidFill>
              </a:rPr>
              <a:t>400 </a:t>
            </a:r>
            <a:r>
              <a:rPr sz="4800" b="1" dirty="0"/>
              <a:t>== </a:t>
            </a:r>
            <a:r>
              <a:rPr sz="4800" b="1" dirty="0">
                <a:solidFill>
                  <a:srgbClr val="6897BB"/>
                </a:solidFill>
              </a:rPr>
              <a:t>0</a:t>
            </a:r>
            <a:r>
              <a:rPr sz="4800" b="1" dirty="0"/>
              <a:t>)</a:t>
            </a:r>
          </a:p>
        </p:txBody>
      </p:sp>
      <p:sp>
        <p:nvSpPr>
          <p:cNvPr id="276"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31</a:t>
            </a:fld>
            <a:endParaRPr/>
          </a:p>
        </p:txBody>
      </p:sp>
      <p:pic>
        <p:nvPicPr>
          <p:cNvPr id="277"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80" name="Το (+) δεν προσθέτει μόνο δύο αριθμούς, αλλά μπορεί επίσης να &quot;προσθέσει&quot; δύο συμβολοσειρές (strings)! Η διαδικασία συνδυασμού δύο string ονομάζεται συνένωση συμβολοσειρών. Η εκτέλεση συνδυασμού συμβολοσειρών δημιουργεί μια ολοκαίνουργια συμβολοσειρά που"/>
          <p:cNvSpPr txBox="1">
            <a:spLocks noGrp="1"/>
          </p:cNvSpPr>
          <p:nvPr>
            <p:ph type="body" idx="1"/>
          </p:nvPr>
        </p:nvSpPr>
        <p:spPr>
          <a:prstGeom prst="rect">
            <a:avLst/>
          </a:prstGeom>
        </p:spPr>
        <p:txBody>
          <a:bodyPr/>
          <a:lstStyle/>
          <a:p>
            <a:pPr marL="0" indent="0" defTabSz="701675">
              <a:spcBef>
                <a:spcPts val="2800"/>
              </a:spcBef>
              <a:buClrTx/>
              <a:buSzTx/>
              <a:buFontTx/>
              <a:buNone/>
              <a:defRPr sz="4250"/>
            </a:pPr>
            <a:r>
              <a:t>Το (</a:t>
            </a:r>
            <a:r>
              <a:rPr>
                <a:solidFill>
                  <a:srgbClr val="AA1728"/>
                </a:solidFill>
              </a:rPr>
              <a:t>+</a:t>
            </a:r>
            <a:r>
              <a:t>) δεν προσθέτει μόνο δύο αριθμούς, αλλά μπορεί επίσης να "προσθέσει" δύο συμβολοσειρές (strings)! Η διαδικασία συνδυασμού δύο string ονομάζεται συνένωση συμβολοσειρών. Η εκτέλεση συνδυασμού συμβολοσειρών δημιουργεί μια ολοκαίνουργια συμβολοσειρά που αποτελείται από τα περιεχόμενα της πρώτης ακολουθούμενη από τα περιεχόμενα της δεύτερης συμβολοσειράς (χωρίς πρόσθετο κενό στο ενδιάμεσο).</a:t>
            </a:r>
          </a:p>
          <a:p>
            <a:pPr marL="0" indent="0" defTabSz="701675">
              <a:spcBef>
                <a:spcPts val="2800"/>
              </a:spcBef>
              <a:buClrTx/>
              <a:buSzTx/>
              <a:buFontTx/>
              <a:buNone/>
              <a:defRPr sz="4250"/>
            </a:pPr>
            <a:r>
              <a:t>Εάν θέλετε να συνδυάσετε μια συμβολοσειρά με έναν αριθμό, θα πρέπει πρώτα να κάνετε τον αριθμό μια συμβολοσειρά, χρησιμοποιώντας τη συνάρτηση str (). Εάν προσπαθείτε να εκτυπώσετε () μια αριθμητική μεταβλητή, μπορείτε να χρησιμοποιήσετε κόμματα για να την μεταβιβάσετε ως διαφορετικό όρισμα αντί να τη μετατρέψετε σε συμβολοσειρά.</a:t>
            </a:r>
          </a:p>
        </p:txBody>
      </p:sp>
      <p:sp>
        <p:nvSpPr>
          <p:cNvPr id="281"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32</a:t>
            </a:fld>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LEARN PYTHON: SYNTAX"/>
          <p:cNvSpPr txBox="1">
            <a:spLocks noGrp="1"/>
          </p:cNvSpPr>
          <p:nvPr>
            <p:ph type="title"/>
          </p:nvPr>
        </p:nvSpPr>
        <p:spPr>
          <a:prstGeom prst="rect">
            <a:avLst/>
          </a:prstGeom>
        </p:spPr>
        <p:txBody>
          <a:bodyPr/>
          <a:lstStyle/>
          <a:p>
            <a:r>
              <a:t>LEARN PYTHON: SYNTAX</a:t>
            </a:r>
          </a:p>
        </p:txBody>
      </p:sp>
      <p:sp>
        <p:nvSpPr>
          <p:cNvPr id="284" name="Οδηγίες (01. Syntax / 12. Concatenation.py)…"/>
          <p:cNvSpPr txBox="1">
            <a:spLocks noGrp="1"/>
          </p:cNvSpPr>
          <p:nvPr>
            <p:ph type="body" sz="half" idx="1"/>
          </p:nvPr>
        </p:nvSpPr>
        <p:spPr>
          <a:xfrm>
            <a:off x="952500" y="3797300"/>
            <a:ext cx="13849994" cy="8928100"/>
          </a:xfrm>
          <a:prstGeom prst="rect">
            <a:avLst/>
          </a:prstGeom>
        </p:spPr>
        <p:txBody>
          <a:bodyPr anchor="t"/>
          <a:lstStyle/>
          <a:p>
            <a:pPr marL="0" indent="0">
              <a:buClr>
                <a:srgbClr val="000000"/>
              </a:buClr>
              <a:buSzPct val="60000"/>
              <a:buNone/>
              <a:defRPr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12. </a:t>
            </a:r>
            <a:r>
              <a:rPr dirty="0" err="1"/>
              <a:t>Concatenation.py</a:t>
            </a:r>
            <a:r>
              <a:rPr dirty="0"/>
              <a:t>)</a:t>
            </a:r>
          </a:p>
          <a:p>
            <a:pPr marL="512063" indent="-512063">
              <a:buClr>
                <a:srgbClr val="000000"/>
              </a:buClr>
              <a:buSzPct val="60000"/>
              <a:buChar char="✓"/>
              <a:defRPr>
                <a:latin typeface="Avenir Next Regular"/>
                <a:ea typeface="Avenir Next Regular"/>
                <a:cs typeface="Avenir Next Regular"/>
                <a:sym typeface="Avenir Next Regular"/>
              </a:defRPr>
            </a:pPr>
            <a:r>
              <a:rPr dirty="0" err="1"/>
              <a:t>Συνδυάστε</a:t>
            </a:r>
            <a:r>
              <a:rPr dirty="0"/>
              <a:t> </a:t>
            </a:r>
            <a:r>
              <a:rPr dirty="0" err="1"/>
              <a:t>τις</a:t>
            </a:r>
            <a:r>
              <a:rPr dirty="0"/>
              <a:t> </a:t>
            </a:r>
            <a:r>
              <a:rPr dirty="0" err="1"/>
              <a:t>συμ</a:t>
            </a:r>
            <a:r>
              <a:rPr dirty="0"/>
              <a:t>β</a:t>
            </a:r>
            <a:r>
              <a:rPr dirty="0" err="1"/>
              <a:t>ολοσειρές</a:t>
            </a:r>
            <a:r>
              <a:rPr dirty="0"/>
              <a:t> </a:t>
            </a:r>
            <a:r>
              <a:rPr dirty="0" err="1"/>
              <a:t>κ</a:t>
            </a:r>
            <a:r>
              <a:rPr dirty="0"/>
              <a:t>α</a:t>
            </a:r>
            <a:r>
              <a:rPr dirty="0" err="1"/>
              <a:t>ι</a:t>
            </a:r>
            <a:r>
              <a:rPr dirty="0"/>
              <a:t> απ</a:t>
            </a:r>
            <a:r>
              <a:rPr dirty="0" err="1"/>
              <a:t>οθηκεύστε</a:t>
            </a:r>
            <a:r>
              <a:rPr dirty="0"/>
              <a:t> </a:t>
            </a:r>
            <a:r>
              <a:rPr dirty="0" err="1"/>
              <a:t>το</a:t>
            </a:r>
            <a:r>
              <a:rPr dirty="0"/>
              <a:t> </a:t>
            </a:r>
            <a:r>
              <a:rPr dirty="0" err="1"/>
              <a:t>μήνυμ</a:t>
            </a:r>
            <a:r>
              <a:rPr dirty="0"/>
              <a:t>α π</a:t>
            </a:r>
            <a:r>
              <a:rPr dirty="0" err="1"/>
              <a:t>ου</a:t>
            </a:r>
            <a:r>
              <a:rPr dirty="0"/>
              <a:t> </a:t>
            </a:r>
            <a:r>
              <a:rPr dirty="0" err="1"/>
              <a:t>σχημ</a:t>
            </a:r>
            <a:r>
              <a:rPr dirty="0"/>
              <a:t>α</a:t>
            </a:r>
            <a:r>
              <a:rPr dirty="0" err="1"/>
              <a:t>τίζουν</a:t>
            </a:r>
            <a:r>
              <a:rPr dirty="0"/>
              <a:t> </a:t>
            </a:r>
            <a:r>
              <a:rPr dirty="0" err="1"/>
              <a:t>στην</a:t>
            </a:r>
            <a:r>
              <a:rPr dirty="0"/>
              <a:t> </a:t>
            </a:r>
            <a:r>
              <a:rPr dirty="0" err="1"/>
              <a:t>μετ</a:t>
            </a:r>
            <a:r>
              <a:rPr dirty="0"/>
              <a:t>αβ</a:t>
            </a:r>
            <a:r>
              <a:rPr dirty="0" err="1"/>
              <a:t>λητή</a:t>
            </a:r>
            <a:r>
              <a:rPr dirty="0"/>
              <a:t> </a:t>
            </a:r>
            <a:r>
              <a:rPr dirty="0">
                <a:solidFill>
                  <a:srgbClr val="F96928"/>
                </a:solidFill>
              </a:rPr>
              <a:t>message</a:t>
            </a:r>
            <a:r>
              <a:rPr dirty="0"/>
              <a:t>.</a:t>
            </a:r>
          </a:p>
          <a:p>
            <a:pPr marL="512063" indent="-512063">
              <a:buClr>
                <a:srgbClr val="000000"/>
              </a:buClr>
              <a:buSzPct val="60000"/>
              <a:buChar char="✓"/>
              <a:defRPr>
                <a:latin typeface="Avenir Next Regular"/>
                <a:ea typeface="Avenir Next Regular"/>
                <a:cs typeface="Avenir Next Regular"/>
                <a:sym typeface="Avenir Next Regular"/>
              </a:defRPr>
            </a:pPr>
            <a:r>
              <a:rPr dirty="0"/>
              <a:t> </a:t>
            </a:r>
            <a:r>
              <a:rPr dirty="0" err="1"/>
              <a:t>Εκτυ</a:t>
            </a:r>
            <a:r>
              <a:rPr dirty="0"/>
              <a:t>π</a:t>
            </a:r>
            <a:r>
              <a:rPr dirty="0" err="1"/>
              <a:t>ώστε</a:t>
            </a:r>
            <a:r>
              <a:rPr dirty="0"/>
              <a:t> </a:t>
            </a:r>
            <a:r>
              <a:rPr dirty="0" err="1"/>
              <a:t>κ</a:t>
            </a:r>
            <a:r>
              <a:rPr dirty="0"/>
              <a:t>α</a:t>
            </a:r>
            <a:r>
              <a:rPr dirty="0" err="1"/>
              <a:t>ι</a:t>
            </a:r>
            <a:r>
              <a:rPr dirty="0"/>
              <a:t> </a:t>
            </a:r>
            <a:r>
              <a:rPr dirty="0" err="1"/>
              <a:t>εκτελέστε</a:t>
            </a:r>
            <a:r>
              <a:rPr dirty="0"/>
              <a:t> </a:t>
            </a:r>
            <a:r>
              <a:rPr dirty="0" err="1"/>
              <a:t>τον</a:t>
            </a:r>
            <a:r>
              <a:rPr dirty="0"/>
              <a:t> </a:t>
            </a:r>
            <a:r>
              <a:rPr dirty="0" err="1"/>
              <a:t>κωδικό</a:t>
            </a:r>
            <a:r>
              <a:rPr dirty="0"/>
              <a:t> </a:t>
            </a:r>
            <a:r>
              <a:rPr dirty="0" err="1"/>
              <a:t>σ</a:t>
            </a:r>
            <a:r>
              <a:rPr dirty="0"/>
              <a:t>α</a:t>
            </a:r>
            <a:r>
              <a:rPr dirty="0" err="1"/>
              <a:t>ς</a:t>
            </a:r>
            <a:r>
              <a:rPr dirty="0"/>
              <a:t> </a:t>
            </a:r>
            <a:r>
              <a:rPr dirty="0" err="1"/>
              <a:t>γι</a:t>
            </a:r>
            <a:r>
              <a:rPr dirty="0"/>
              <a:t>α </a:t>
            </a:r>
            <a:r>
              <a:rPr dirty="0" err="1"/>
              <a:t>ν</a:t>
            </a:r>
            <a:r>
              <a:rPr dirty="0"/>
              <a:t>α </a:t>
            </a:r>
            <a:r>
              <a:rPr dirty="0" err="1"/>
              <a:t>δείτε</a:t>
            </a:r>
            <a:r>
              <a:rPr dirty="0"/>
              <a:t> </a:t>
            </a:r>
            <a:r>
              <a:rPr dirty="0" err="1"/>
              <a:t>το</a:t>
            </a:r>
            <a:r>
              <a:rPr dirty="0"/>
              <a:t> απ</a:t>
            </a:r>
            <a:r>
              <a:rPr dirty="0" err="1"/>
              <a:t>οτέλεσμ</a:t>
            </a:r>
            <a:r>
              <a:rPr dirty="0"/>
              <a:t>α </a:t>
            </a:r>
            <a:r>
              <a:rPr dirty="0" err="1"/>
              <a:t>στο</a:t>
            </a:r>
            <a:r>
              <a:rPr dirty="0"/>
              <a:t> </a:t>
            </a:r>
            <a:r>
              <a:rPr dirty="0" err="1"/>
              <a:t>τερμ</a:t>
            </a:r>
            <a:r>
              <a:rPr dirty="0"/>
              <a:t>α</a:t>
            </a:r>
            <a:r>
              <a:rPr dirty="0" err="1"/>
              <a:t>τικό</a:t>
            </a:r>
            <a:r>
              <a:rPr dirty="0"/>
              <a:t>!</a:t>
            </a:r>
          </a:p>
        </p:txBody>
      </p:sp>
      <p:sp>
        <p:nvSpPr>
          <p:cNvPr id="285"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33</a:t>
            </a:fld>
            <a:endParaRPr/>
          </a:p>
        </p:txBody>
      </p:sp>
      <p:pic>
        <p:nvPicPr>
          <p:cNvPr id="286"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89" name="Η Python προσφέρει συντομογραφία για την ενημέρωση μεταβλητών. Όταν έχετε αποθηκεύσει έναν αριθμό σε μια μεταβλητή και θέλετε να προσθέσετε στην τρέχουσα τιμή της μεταβλητής, μπορείτε να χρησιμοποιήσετε τον τελεστή + = (συν-ίσο).…"/>
          <p:cNvSpPr txBox="1">
            <a:spLocks noGrp="1"/>
          </p:cNvSpPr>
          <p:nvPr>
            <p:ph type="body" idx="1"/>
          </p:nvPr>
        </p:nvSpPr>
        <p:spPr>
          <a:prstGeom prst="rect">
            <a:avLst/>
          </a:prstGeom>
        </p:spPr>
        <p:txBody>
          <a:bodyPr/>
          <a:lstStyle/>
          <a:p>
            <a:pPr marL="0" indent="0" defTabSz="594360">
              <a:spcBef>
                <a:spcPts val="2400"/>
              </a:spcBef>
              <a:buClrTx/>
              <a:buSzTx/>
              <a:buFontTx/>
              <a:buNone/>
              <a:defRPr sz="3600"/>
            </a:pPr>
            <a:r>
              <a:t>Η Python προσφέρει συντομογραφία για την ενημέρωση μεταβλητών. Όταν έχετε αποθηκεύσει έναν αριθμό σε μια μεταβλητή και θέλετε να προσθέσετε στην τρέχουσα τιμή της μεταβλητής, μπορείτε να χρησιμοποιήσετε τον τελεστή </a:t>
            </a:r>
            <a:r>
              <a:rPr>
                <a:solidFill>
                  <a:srgbClr val="AA1728"/>
                </a:solidFill>
              </a:rPr>
              <a:t>+ =</a:t>
            </a:r>
            <a:r>
              <a:t> (συν-ίσο).</a:t>
            </a:r>
          </a:p>
          <a:p>
            <a:pPr marL="0" indent="0" defTabSz="594360">
              <a:spcBef>
                <a:spcPts val="2400"/>
              </a:spcBef>
              <a:buClrTx/>
              <a:buSzTx/>
              <a:buFontTx/>
              <a:buNone/>
              <a:defRPr sz="3600"/>
            </a:pPr>
            <a:r>
              <a:t>x = 1</a:t>
            </a:r>
          </a:p>
          <a:p>
            <a:pPr marL="0" indent="0" defTabSz="594360">
              <a:spcBef>
                <a:spcPts val="2400"/>
              </a:spcBef>
              <a:buClrTx/>
              <a:buSzTx/>
              <a:buFontTx/>
              <a:buNone/>
              <a:defRPr sz="3600"/>
            </a:pPr>
            <a:r>
              <a:t>x += 1 </a:t>
            </a:r>
          </a:p>
          <a:p>
            <a:pPr marL="0" indent="0" defTabSz="594360">
              <a:spcBef>
                <a:spcPts val="2400"/>
              </a:spcBef>
              <a:buClrTx/>
              <a:buSzTx/>
              <a:buFontTx/>
              <a:buNone/>
              <a:defRPr sz="3600"/>
            </a:pPr>
            <a:r>
              <a:t>print(x)  # Prints 2</a:t>
            </a:r>
          </a:p>
          <a:p>
            <a:pPr marL="0" indent="0" defTabSz="594360">
              <a:spcBef>
                <a:spcPts val="2400"/>
              </a:spcBef>
              <a:buClrTx/>
              <a:buSzTx/>
              <a:buFontTx/>
              <a:buNone/>
              <a:defRPr sz="3600"/>
            </a:pPr>
            <a:r>
              <a:t>Ο τελεστής plus-equals μπορεί επίσης να χρησιμοποιηθεί για συνένωση συμβολοσειρών, όπως έτσι:</a:t>
            </a:r>
          </a:p>
          <a:p>
            <a:pPr marL="0" indent="0" defTabSz="594360">
              <a:spcBef>
                <a:spcPts val="2400"/>
              </a:spcBef>
              <a:buClrTx/>
              <a:buSzTx/>
              <a:buFontTx/>
              <a:buNone/>
              <a:defRPr sz="3600"/>
            </a:pPr>
            <a:r>
              <a:t>x = ‘Hello’</a:t>
            </a:r>
          </a:p>
          <a:p>
            <a:pPr marL="0" indent="0" defTabSz="594360">
              <a:spcBef>
                <a:spcPts val="2400"/>
              </a:spcBef>
              <a:buClrTx/>
              <a:buSzTx/>
              <a:buFontTx/>
              <a:buNone/>
              <a:defRPr sz="3600"/>
            </a:pPr>
            <a:r>
              <a:t>x+= ‘ World’ </a:t>
            </a:r>
          </a:p>
          <a:p>
            <a:pPr marL="0" indent="0" defTabSz="594360">
              <a:spcBef>
                <a:spcPts val="2400"/>
              </a:spcBef>
              <a:buClrTx/>
              <a:buSzTx/>
              <a:buFontTx/>
              <a:buNone/>
              <a:defRPr sz="3600"/>
            </a:pPr>
            <a:r>
              <a:t>print(x)  # Prints Hello World</a:t>
            </a:r>
          </a:p>
        </p:txBody>
      </p:sp>
      <p:sp>
        <p:nvSpPr>
          <p:cNvPr id="290"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34</a:t>
            </a:fld>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LEARN PYTHON: SYNTAX"/>
          <p:cNvSpPr txBox="1">
            <a:spLocks noGrp="1"/>
          </p:cNvSpPr>
          <p:nvPr>
            <p:ph type="title"/>
          </p:nvPr>
        </p:nvSpPr>
        <p:spPr>
          <a:prstGeom prst="rect">
            <a:avLst/>
          </a:prstGeom>
        </p:spPr>
        <p:txBody>
          <a:bodyPr/>
          <a:lstStyle/>
          <a:p>
            <a:r>
              <a:t>LEARN PYTHON: SYNTAX</a:t>
            </a:r>
          </a:p>
        </p:txBody>
      </p:sp>
      <p:sp>
        <p:nvSpPr>
          <p:cNvPr id="293" name="Οδηγίες (01. Syntax / 13. Plus Equals.py)…"/>
          <p:cNvSpPr txBox="1">
            <a:spLocks noGrp="1"/>
          </p:cNvSpPr>
          <p:nvPr>
            <p:ph type="body" sz="half" idx="1"/>
          </p:nvPr>
        </p:nvSpPr>
        <p:spPr>
          <a:xfrm>
            <a:off x="952501" y="3289299"/>
            <a:ext cx="13563600" cy="9436101"/>
          </a:xfrm>
          <a:prstGeom prst="rect">
            <a:avLst/>
          </a:prstGeom>
        </p:spPr>
        <p:txBody>
          <a:bodyPr/>
          <a:lstStyle/>
          <a:p>
            <a:pPr marL="0" indent="0" defTabSz="718184">
              <a:spcBef>
                <a:spcPts val="2100"/>
              </a:spcBef>
              <a:buClr>
                <a:srgbClr val="000000"/>
              </a:buClr>
              <a:buSzPct val="60000"/>
              <a:buNone/>
              <a:defRPr sz="3654"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13. Plus </a:t>
            </a:r>
            <a:r>
              <a:rPr dirty="0" err="1"/>
              <a:t>Equals.py</a:t>
            </a:r>
            <a:r>
              <a:rPr dirty="0"/>
              <a:t>)</a:t>
            </a:r>
          </a:p>
          <a:p>
            <a:pPr marL="0" indent="0" defTabSz="718184">
              <a:spcBef>
                <a:spcPts val="2100"/>
              </a:spcBef>
              <a:buClrTx/>
              <a:buSzTx/>
              <a:buFontTx/>
              <a:buNone/>
              <a:defRPr sz="3654">
                <a:latin typeface="Avenir Next Regular"/>
                <a:ea typeface="Avenir Next Regular"/>
                <a:cs typeface="Avenir Next Regular"/>
                <a:sym typeface="Avenir Next Regular"/>
              </a:defRPr>
            </a:pPr>
            <a:r>
              <a:rPr dirty="0" err="1"/>
              <a:t>Κάνουμε</a:t>
            </a:r>
            <a:r>
              <a:rPr dirty="0"/>
              <a:t> </a:t>
            </a:r>
            <a:r>
              <a:rPr dirty="0" err="1"/>
              <a:t>λίγ</a:t>
            </a:r>
            <a:r>
              <a:rPr dirty="0"/>
              <a:t>α </a:t>
            </a:r>
            <a:r>
              <a:rPr dirty="0" err="1"/>
              <a:t>δι</a:t>
            </a:r>
            <a:r>
              <a:rPr dirty="0"/>
              <a:t>α</a:t>
            </a:r>
            <a:r>
              <a:rPr dirty="0" err="1"/>
              <a:t>δικτυ</a:t>
            </a:r>
            <a:r>
              <a:rPr dirty="0"/>
              <a:t>α</a:t>
            </a:r>
            <a:r>
              <a:rPr dirty="0" err="1"/>
              <a:t>κά</a:t>
            </a:r>
            <a:r>
              <a:rPr dirty="0"/>
              <a:t> </a:t>
            </a:r>
            <a:r>
              <a:rPr dirty="0" err="1"/>
              <a:t>ψώνι</a:t>
            </a:r>
            <a:r>
              <a:rPr dirty="0"/>
              <a:t>α </a:t>
            </a:r>
            <a:r>
              <a:rPr dirty="0" err="1"/>
              <a:t>κ</a:t>
            </a:r>
            <a:r>
              <a:rPr dirty="0"/>
              <a:t>α</a:t>
            </a:r>
            <a:r>
              <a:rPr dirty="0" err="1"/>
              <a:t>ι</a:t>
            </a:r>
            <a:r>
              <a:rPr dirty="0"/>
              <a:t> β</a:t>
            </a:r>
            <a:r>
              <a:rPr dirty="0" err="1"/>
              <a:t>ρίσκουμε</a:t>
            </a:r>
            <a:r>
              <a:rPr dirty="0"/>
              <a:t> </a:t>
            </a:r>
            <a:r>
              <a:rPr dirty="0" err="1"/>
              <a:t>έν</a:t>
            </a:r>
            <a:r>
              <a:rPr dirty="0"/>
              <a:t>α </a:t>
            </a:r>
            <a:r>
              <a:rPr dirty="0" err="1"/>
              <a:t>ζευγάρι</a:t>
            </a:r>
            <a:r>
              <a:rPr dirty="0"/>
              <a:t> </a:t>
            </a:r>
            <a:r>
              <a:rPr dirty="0" err="1"/>
              <a:t>νέων</a:t>
            </a:r>
            <a:r>
              <a:rPr dirty="0"/>
              <a:t> α</a:t>
            </a:r>
            <a:r>
              <a:rPr dirty="0" err="1"/>
              <a:t>θλητικών</a:t>
            </a:r>
            <a:r>
              <a:rPr dirty="0"/>
              <a:t> παπ</a:t>
            </a:r>
            <a:r>
              <a:rPr dirty="0" err="1"/>
              <a:t>ουτσιών</a:t>
            </a:r>
            <a:r>
              <a:rPr dirty="0"/>
              <a:t>. </a:t>
            </a:r>
            <a:r>
              <a:rPr dirty="0" err="1"/>
              <a:t>Αμέσως</a:t>
            </a:r>
            <a:r>
              <a:rPr dirty="0"/>
              <a:t> π</a:t>
            </a:r>
            <a:r>
              <a:rPr dirty="0" err="1"/>
              <a:t>ριν</a:t>
            </a:r>
            <a:r>
              <a:rPr dirty="0"/>
              <a:t> </a:t>
            </a:r>
            <a:r>
              <a:rPr dirty="0" err="1"/>
              <a:t>το</a:t>
            </a:r>
            <a:r>
              <a:rPr dirty="0"/>
              <a:t> check out, </a:t>
            </a:r>
            <a:r>
              <a:rPr dirty="0" err="1"/>
              <a:t>εντο</a:t>
            </a:r>
            <a:r>
              <a:rPr dirty="0"/>
              <a:t>π</a:t>
            </a:r>
            <a:r>
              <a:rPr dirty="0" err="1"/>
              <a:t>ίζουμε</a:t>
            </a:r>
            <a:r>
              <a:rPr dirty="0"/>
              <a:t> </a:t>
            </a:r>
            <a:r>
              <a:rPr dirty="0" err="1"/>
              <a:t>έν</a:t>
            </a:r>
            <a:r>
              <a:rPr dirty="0"/>
              <a:t>α </a:t>
            </a:r>
            <a:r>
              <a:rPr dirty="0" err="1"/>
              <a:t>ωρ</a:t>
            </a:r>
            <a:r>
              <a:rPr dirty="0"/>
              <a:t>α</a:t>
            </a:r>
            <a:r>
              <a:rPr dirty="0" err="1"/>
              <a:t>ίο</a:t>
            </a:r>
            <a:r>
              <a:rPr dirty="0"/>
              <a:t> π</a:t>
            </a:r>
            <a:r>
              <a:rPr dirty="0" err="1"/>
              <a:t>ουλό</a:t>
            </a:r>
            <a:r>
              <a:rPr dirty="0"/>
              <a:t>β</a:t>
            </a:r>
            <a:r>
              <a:rPr dirty="0" err="1"/>
              <a:t>ερ</a:t>
            </a:r>
            <a:r>
              <a:rPr dirty="0"/>
              <a:t> </a:t>
            </a:r>
            <a:r>
              <a:rPr dirty="0" err="1"/>
              <a:t>κ</a:t>
            </a:r>
            <a:r>
              <a:rPr dirty="0"/>
              <a:t>α</a:t>
            </a:r>
            <a:r>
              <a:rPr dirty="0" err="1"/>
              <a:t>ι</a:t>
            </a:r>
            <a:r>
              <a:rPr dirty="0"/>
              <a:t> </a:t>
            </a:r>
            <a:r>
              <a:rPr dirty="0" err="1"/>
              <a:t>μερικά</a:t>
            </a:r>
            <a:r>
              <a:rPr dirty="0"/>
              <a:t> </a:t>
            </a:r>
            <a:r>
              <a:rPr dirty="0" err="1"/>
              <a:t>δι</a:t>
            </a:r>
            <a:r>
              <a:rPr dirty="0"/>
              <a:t>α</a:t>
            </a:r>
            <a:r>
              <a:rPr dirty="0" err="1"/>
              <a:t>σκεδ</a:t>
            </a:r>
            <a:r>
              <a:rPr dirty="0"/>
              <a:t>α</a:t>
            </a:r>
            <a:r>
              <a:rPr dirty="0" err="1"/>
              <a:t>στικά</a:t>
            </a:r>
            <a:r>
              <a:rPr dirty="0"/>
              <a:t> β</a:t>
            </a:r>
            <a:r>
              <a:rPr dirty="0" err="1"/>
              <a:t>ι</a:t>
            </a:r>
            <a:r>
              <a:rPr dirty="0"/>
              <a:t>β</a:t>
            </a:r>
            <a:r>
              <a:rPr dirty="0" err="1"/>
              <a:t>λί</a:t>
            </a:r>
            <a:r>
              <a:rPr dirty="0"/>
              <a:t>α π</a:t>
            </a:r>
            <a:r>
              <a:rPr dirty="0" err="1"/>
              <a:t>ου</a:t>
            </a:r>
            <a:r>
              <a:rPr dirty="0"/>
              <a:t> </a:t>
            </a:r>
            <a:r>
              <a:rPr dirty="0" err="1"/>
              <a:t>θέλουμε</a:t>
            </a:r>
            <a:r>
              <a:rPr dirty="0"/>
              <a:t> </a:t>
            </a:r>
            <a:r>
              <a:rPr dirty="0" err="1"/>
              <a:t>ε</a:t>
            </a:r>
            <a:r>
              <a:rPr dirty="0"/>
              <a:t>π</a:t>
            </a:r>
            <a:r>
              <a:rPr dirty="0" err="1"/>
              <a:t>ίσης</a:t>
            </a:r>
            <a:r>
              <a:rPr dirty="0"/>
              <a:t> </a:t>
            </a:r>
            <a:r>
              <a:rPr dirty="0" err="1"/>
              <a:t>ν</a:t>
            </a:r>
            <a:r>
              <a:rPr dirty="0"/>
              <a:t>α α</a:t>
            </a:r>
            <a:r>
              <a:rPr dirty="0" err="1"/>
              <a:t>γοράσουμε</a:t>
            </a:r>
            <a:r>
              <a:rPr dirty="0"/>
              <a:t>!</a:t>
            </a:r>
          </a:p>
          <a:p>
            <a:pPr marL="198881" indent="-198881" defTabSz="718184">
              <a:spcBef>
                <a:spcPts val="2100"/>
              </a:spcBef>
              <a:buClr>
                <a:srgbClr val="000000"/>
              </a:buClr>
              <a:buSzPct val="100000"/>
              <a:buChar char="✓"/>
              <a:defRPr sz="3654">
                <a:latin typeface="Avenir Next Regular"/>
                <a:ea typeface="Avenir Next Regular"/>
                <a:cs typeface="Avenir Next Regular"/>
                <a:sym typeface="Avenir Next Regular"/>
              </a:defRPr>
            </a:pPr>
            <a:r>
              <a:rPr dirty="0" err="1"/>
              <a:t>Χρησιμο</a:t>
            </a:r>
            <a:r>
              <a:rPr dirty="0"/>
              <a:t>π</a:t>
            </a:r>
            <a:r>
              <a:rPr dirty="0" err="1"/>
              <a:t>οιήστε</a:t>
            </a:r>
            <a:r>
              <a:rPr dirty="0"/>
              <a:t> </a:t>
            </a:r>
            <a:r>
              <a:rPr dirty="0" err="1"/>
              <a:t>τον</a:t>
            </a:r>
            <a:r>
              <a:rPr dirty="0"/>
              <a:t> </a:t>
            </a:r>
            <a:r>
              <a:rPr dirty="0" err="1"/>
              <a:t>τελεστή</a:t>
            </a:r>
            <a:r>
              <a:rPr dirty="0"/>
              <a:t> + = </a:t>
            </a:r>
            <a:r>
              <a:rPr dirty="0" err="1"/>
              <a:t>γι</a:t>
            </a:r>
            <a:r>
              <a:rPr dirty="0"/>
              <a:t>α </a:t>
            </a:r>
            <a:r>
              <a:rPr dirty="0" err="1"/>
              <a:t>ν</a:t>
            </a:r>
            <a:r>
              <a:rPr dirty="0"/>
              <a:t>α </a:t>
            </a:r>
            <a:r>
              <a:rPr dirty="0" err="1"/>
              <a:t>ενημερώσετε</a:t>
            </a:r>
            <a:r>
              <a:rPr dirty="0"/>
              <a:t> </a:t>
            </a:r>
            <a:r>
              <a:rPr dirty="0" err="1"/>
              <a:t>το</a:t>
            </a:r>
            <a:r>
              <a:rPr dirty="0"/>
              <a:t> </a:t>
            </a:r>
            <a:r>
              <a:rPr dirty="0" err="1"/>
              <a:t>total_price</a:t>
            </a:r>
            <a:r>
              <a:rPr dirty="0"/>
              <a:t> </a:t>
            </a:r>
            <a:r>
              <a:rPr dirty="0" err="1"/>
              <a:t>κ</a:t>
            </a:r>
            <a:r>
              <a:rPr dirty="0"/>
              <a:t>α</a:t>
            </a:r>
            <a:r>
              <a:rPr dirty="0" err="1"/>
              <a:t>ι</a:t>
            </a:r>
            <a:r>
              <a:rPr dirty="0"/>
              <a:t> </a:t>
            </a:r>
            <a:r>
              <a:rPr dirty="0" err="1"/>
              <a:t>ν</a:t>
            </a:r>
            <a:r>
              <a:rPr dirty="0"/>
              <a:t>α </a:t>
            </a:r>
            <a:r>
              <a:rPr dirty="0" err="1"/>
              <a:t>συμ</a:t>
            </a:r>
            <a:r>
              <a:rPr dirty="0"/>
              <a:t>π</a:t>
            </a:r>
            <a:r>
              <a:rPr dirty="0" err="1"/>
              <a:t>εριλά</a:t>
            </a:r>
            <a:r>
              <a:rPr dirty="0"/>
              <a:t>β</a:t>
            </a:r>
            <a:r>
              <a:rPr dirty="0" err="1"/>
              <a:t>ετε</a:t>
            </a:r>
            <a:r>
              <a:rPr dirty="0"/>
              <a:t> </a:t>
            </a:r>
            <a:r>
              <a:rPr dirty="0" err="1"/>
              <a:t>τις</a:t>
            </a:r>
            <a:r>
              <a:rPr dirty="0"/>
              <a:t> </a:t>
            </a:r>
            <a:r>
              <a:rPr dirty="0" err="1"/>
              <a:t>τιμές</a:t>
            </a:r>
            <a:r>
              <a:rPr dirty="0"/>
              <a:t> </a:t>
            </a:r>
            <a:r>
              <a:rPr dirty="0" err="1"/>
              <a:t>των</a:t>
            </a:r>
            <a:r>
              <a:rPr dirty="0"/>
              <a:t> </a:t>
            </a:r>
            <a:r>
              <a:rPr dirty="0" err="1"/>
              <a:t>nice_sweater</a:t>
            </a:r>
            <a:r>
              <a:rPr dirty="0"/>
              <a:t> </a:t>
            </a:r>
            <a:r>
              <a:rPr dirty="0" err="1"/>
              <a:t>κ</a:t>
            </a:r>
            <a:r>
              <a:rPr dirty="0"/>
              <a:t>α</a:t>
            </a:r>
            <a:r>
              <a:rPr dirty="0" err="1"/>
              <a:t>ι</a:t>
            </a:r>
            <a:r>
              <a:rPr dirty="0"/>
              <a:t> </a:t>
            </a:r>
            <a:r>
              <a:rPr dirty="0" err="1"/>
              <a:t>fun_books</a:t>
            </a:r>
            <a:r>
              <a:rPr dirty="0"/>
              <a:t>.</a:t>
            </a:r>
          </a:p>
          <a:p>
            <a:pPr marL="0" indent="0" defTabSz="718184">
              <a:spcBef>
                <a:spcPts val="2100"/>
              </a:spcBef>
              <a:buClrTx/>
              <a:buSzTx/>
              <a:buFontTx/>
              <a:buNone/>
              <a:defRPr sz="3654">
                <a:latin typeface="Avenir Next Regular"/>
                <a:ea typeface="Avenir Next Regular"/>
                <a:cs typeface="Avenir Next Regular"/>
                <a:sym typeface="Avenir Next Regular"/>
              </a:defRPr>
            </a:pPr>
            <a:r>
              <a:rPr dirty="0" err="1"/>
              <a:t>Οι</a:t>
            </a:r>
            <a:r>
              <a:rPr dirty="0"/>
              <a:t> </a:t>
            </a:r>
            <a:r>
              <a:rPr dirty="0" err="1"/>
              <a:t>τιμές</a:t>
            </a:r>
            <a:r>
              <a:rPr dirty="0"/>
              <a:t> </a:t>
            </a:r>
            <a:r>
              <a:rPr dirty="0" err="1"/>
              <a:t>είν</a:t>
            </a:r>
            <a:r>
              <a:rPr dirty="0"/>
              <a:t>α</a:t>
            </a:r>
            <a:r>
              <a:rPr dirty="0" err="1"/>
              <a:t>ι</a:t>
            </a:r>
            <a:r>
              <a:rPr dirty="0"/>
              <a:t>:</a:t>
            </a:r>
          </a:p>
          <a:p>
            <a:pPr marL="483393" indent="-483393" defTabSz="718184">
              <a:spcBef>
                <a:spcPts val="2100"/>
              </a:spcBef>
              <a:buSzPct val="104999"/>
              <a:buChar char="‣"/>
              <a:defRPr sz="3654">
                <a:latin typeface="Avenir Next Regular"/>
                <a:ea typeface="Avenir Next Regular"/>
                <a:cs typeface="Avenir Next Regular"/>
                <a:sym typeface="Avenir Next Regular"/>
              </a:defRPr>
            </a:pPr>
            <a:r>
              <a:rPr dirty="0" err="1"/>
              <a:t>new_sneakers</a:t>
            </a:r>
            <a:r>
              <a:rPr dirty="0"/>
              <a:t> = 50,00</a:t>
            </a:r>
          </a:p>
          <a:p>
            <a:pPr marL="483393" indent="-483393" defTabSz="718184">
              <a:spcBef>
                <a:spcPts val="2100"/>
              </a:spcBef>
              <a:buSzPct val="104999"/>
              <a:buChar char="‣"/>
              <a:defRPr sz="3654">
                <a:latin typeface="Avenir Next Regular"/>
                <a:ea typeface="Avenir Next Regular"/>
                <a:cs typeface="Avenir Next Regular"/>
                <a:sym typeface="Avenir Next Regular"/>
              </a:defRPr>
            </a:pPr>
            <a:r>
              <a:rPr dirty="0" err="1"/>
              <a:t>nice_sweater</a:t>
            </a:r>
            <a:r>
              <a:rPr dirty="0"/>
              <a:t> = 39,00</a:t>
            </a:r>
          </a:p>
          <a:p>
            <a:pPr marL="483393" indent="-483393" defTabSz="718184">
              <a:spcBef>
                <a:spcPts val="2100"/>
              </a:spcBef>
              <a:buSzPct val="104999"/>
              <a:buChar char="‣"/>
              <a:defRPr sz="3654">
                <a:latin typeface="Avenir Next Regular"/>
                <a:ea typeface="Avenir Next Regular"/>
                <a:cs typeface="Avenir Next Regular"/>
                <a:sym typeface="Avenir Next Regular"/>
              </a:defRPr>
            </a:pPr>
            <a:r>
              <a:rPr dirty="0" err="1"/>
              <a:t>fun_books</a:t>
            </a:r>
            <a:r>
              <a:rPr dirty="0"/>
              <a:t> = 20.00</a:t>
            </a:r>
          </a:p>
        </p:txBody>
      </p:sp>
      <p:sp>
        <p:nvSpPr>
          <p:cNvPr id="294"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35</a:t>
            </a:fld>
            <a:endParaRPr/>
          </a:p>
        </p:txBody>
      </p:sp>
      <p:pic>
        <p:nvPicPr>
          <p:cNvPr id="295"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298" name="Οι συμβολοσειρές στην Python είναι πολύ ευέλικτες, αλλά αν προσπαθήσουμε να δημιουργήσουμε μια συμβολοσειρά που καταλαμβάνει πολλές γραμμές, θα βρεθούμε πρόσωπο με πρόσωπο με ένα SyntaxError. Η Python προσφέρει μια λύση: συμβλοσειρές πολλαπλών γραμμών. Χ"/>
          <p:cNvSpPr txBox="1">
            <a:spLocks noGrp="1"/>
          </p:cNvSpPr>
          <p:nvPr>
            <p:ph type="body" idx="1"/>
          </p:nvPr>
        </p:nvSpPr>
        <p:spPr>
          <a:prstGeom prst="rect">
            <a:avLst/>
          </a:prstGeom>
        </p:spPr>
        <p:txBody>
          <a:bodyPr/>
          <a:lstStyle/>
          <a:p>
            <a:pPr marL="0" indent="0" defTabSz="759459">
              <a:spcBef>
                <a:spcPts val="3100"/>
              </a:spcBef>
              <a:buClrTx/>
              <a:buSzTx/>
              <a:buFontTx/>
              <a:buNone/>
              <a:defRPr sz="4600"/>
            </a:pPr>
            <a:r>
              <a:t>Οι συμβολοσειρές στην Python είναι πολύ ευέλικτες, αλλά αν προσπαθήσουμε να δημιουργήσουμε μια συμβολοσειρά που καταλαμβάνει πολλές γραμμές, θα βρεθούμε πρόσωπο με πρόσωπο με ένα </a:t>
            </a:r>
            <a:r>
              <a:rPr>
                <a:solidFill>
                  <a:srgbClr val="AA1728"/>
                </a:solidFill>
              </a:rPr>
              <a:t>SyntaxError</a:t>
            </a:r>
            <a:r>
              <a:t>. Η Python προσφέρει μια λύση: συμβλοσειρές πολλαπλών γραμμών. Χρησιμοποιώντας τρία εισαγωγικά (“”” ή’’') αντί για ένα, λέμε στο πρόγραμμα ότι η συμβολοσειρά δεν τελειώνει μέχρι το επόμενο τριπλό απόσπασμα. Αυτή η μέθοδος είναι χρήσιμη εάν η συμβολοσειρά που ορίζεται περιέχει πολλά εισαγωγικά και θέλουμε να είμαστε σίγουροι ότι δεν θα το κλείσουμε πρόωρα.</a:t>
            </a:r>
          </a:p>
          <a:p>
            <a:pPr marL="0" indent="0" defTabSz="759459">
              <a:spcBef>
                <a:spcPts val="3100"/>
              </a:spcBef>
              <a:buClrTx/>
              <a:buSzTx/>
              <a:buFontTx/>
              <a:buNone/>
              <a:defRPr sz="4600"/>
            </a:pPr>
            <a:r>
              <a:t>Εάν σε μια συμβολοσειρά πολλαπλών γραμμών δεν έχει εκχωρηθεί μεταβλητή ή χρησιμοποιείται σε μια παράσταση, αντιμετωπίζεται ως σχόλιο.</a:t>
            </a:r>
          </a:p>
        </p:txBody>
      </p:sp>
      <p:sp>
        <p:nvSpPr>
          <p:cNvPr id="299"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36</a:t>
            </a:fld>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LEARN PYTHON: SYNTAX"/>
          <p:cNvSpPr txBox="1">
            <a:spLocks noGrp="1"/>
          </p:cNvSpPr>
          <p:nvPr>
            <p:ph type="title"/>
          </p:nvPr>
        </p:nvSpPr>
        <p:spPr>
          <a:prstGeom prst="rect">
            <a:avLst/>
          </a:prstGeom>
        </p:spPr>
        <p:txBody>
          <a:bodyPr/>
          <a:lstStyle/>
          <a:p>
            <a:r>
              <a:t>LEARN PYTHON: SYNTAX</a:t>
            </a:r>
          </a:p>
        </p:txBody>
      </p:sp>
      <p:sp>
        <p:nvSpPr>
          <p:cNvPr id="302" name="Οδηγίες (01. Syntax / 14. Multi-line Strings.py)…"/>
          <p:cNvSpPr txBox="1">
            <a:spLocks noGrp="1"/>
          </p:cNvSpPr>
          <p:nvPr>
            <p:ph type="body" sz="half" idx="1"/>
          </p:nvPr>
        </p:nvSpPr>
        <p:spPr>
          <a:xfrm>
            <a:off x="952500" y="3797300"/>
            <a:ext cx="13312717" cy="8928100"/>
          </a:xfrm>
          <a:prstGeom prst="rect">
            <a:avLst/>
          </a:prstGeom>
        </p:spPr>
        <p:txBody>
          <a:bodyPr/>
          <a:lstStyle/>
          <a:p>
            <a:pPr marL="0" indent="0">
              <a:buClr>
                <a:srgbClr val="000000"/>
              </a:buClr>
              <a:buSzPct val="60000"/>
              <a:buNone/>
              <a:defRPr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14. Multi-line </a:t>
            </a:r>
            <a:r>
              <a:rPr dirty="0" err="1"/>
              <a:t>Strings.py</a:t>
            </a:r>
            <a:r>
              <a:rPr dirty="0"/>
              <a:t>)</a:t>
            </a:r>
          </a:p>
          <a:p>
            <a:pPr marL="469900" indent="-469900">
              <a:buClr>
                <a:srgbClr val="000000"/>
              </a:buClr>
              <a:buSzPct val="100000"/>
              <a:buFontTx/>
              <a:buChar char="✓"/>
              <a:defRPr>
                <a:latin typeface="Avenir Next Regular"/>
                <a:ea typeface="Avenir Next Regular"/>
                <a:cs typeface="Avenir Next Regular"/>
                <a:sym typeface="Avenir Next Regular"/>
              </a:defRPr>
            </a:pPr>
            <a:r>
              <a:rPr dirty="0" err="1"/>
              <a:t>Εκχωρήστε</a:t>
            </a:r>
            <a:r>
              <a:rPr dirty="0"/>
              <a:t> </a:t>
            </a:r>
            <a:r>
              <a:rPr dirty="0" err="1"/>
              <a:t>τo</a:t>
            </a:r>
            <a:r>
              <a:rPr dirty="0"/>
              <a:t> πα</a:t>
            </a:r>
            <a:r>
              <a:rPr dirty="0" err="1"/>
              <a:t>ρ</a:t>
            </a:r>
            <a:r>
              <a:rPr dirty="0"/>
              <a:t>α</a:t>
            </a:r>
            <a:r>
              <a:rPr dirty="0" err="1"/>
              <a:t>κάτω</a:t>
            </a:r>
            <a:r>
              <a:rPr dirty="0"/>
              <a:t> </a:t>
            </a:r>
            <a:r>
              <a:rPr dirty="0" err="1"/>
              <a:t>κείμενο</a:t>
            </a:r>
            <a:endParaRPr dirty="0"/>
          </a:p>
          <a:p>
            <a:pPr marL="0" indent="0">
              <a:buClrTx/>
              <a:buSzTx/>
              <a:buFontTx/>
              <a:buNone/>
              <a:defRPr>
                <a:solidFill>
                  <a:schemeClr val="accent6">
                    <a:hueOff val="36663"/>
                    <a:satOff val="1899"/>
                    <a:lumOff val="-23748"/>
                  </a:schemeClr>
                </a:solidFill>
                <a:latin typeface="Avenir Next Regular"/>
                <a:ea typeface="Avenir Next Regular"/>
                <a:cs typeface="Avenir Next Regular"/>
                <a:sym typeface="Avenir Next Regular"/>
              </a:defRPr>
            </a:pPr>
            <a:r>
              <a:rPr dirty="0" err="1"/>
              <a:t>Filoxenia</a:t>
            </a:r>
            <a:endParaRPr dirty="0"/>
          </a:p>
          <a:p>
            <a:pPr marL="0" indent="0">
              <a:buClrTx/>
              <a:buSzTx/>
              <a:buFontTx/>
              <a:buNone/>
              <a:defRPr>
                <a:solidFill>
                  <a:schemeClr val="accent6">
                    <a:hueOff val="36663"/>
                    <a:satOff val="1899"/>
                    <a:lumOff val="-23748"/>
                  </a:schemeClr>
                </a:solidFill>
                <a:latin typeface="Avenir Next Regular"/>
                <a:ea typeface="Avenir Next Regular"/>
                <a:cs typeface="Avenir Next Regular"/>
                <a:sym typeface="Avenir Next Regular"/>
              </a:defRPr>
            </a:pPr>
            <a:r>
              <a:rPr dirty="0"/>
              <a:t>We're sure you've heard about how remarkably hospitable people Greeks are. But did you know that this hospitality traces all the way back to ancient Greece? …</a:t>
            </a:r>
          </a:p>
          <a:p>
            <a:pPr marL="0" indent="0">
              <a:buClrTx/>
              <a:buSzTx/>
              <a:buFontTx/>
              <a:buNone/>
              <a:defRPr>
                <a:latin typeface="Avenir Next Regular"/>
                <a:ea typeface="Avenir Next Regular"/>
                <a:cs typeface="Avenir Next Regular"/>
                <a:sym typeface="Avenir Next Regular"/>
              </a:defRPr>
            </a:pPr>
            <a:r>
              <a:rPr dirty="0" err="1"/>
              <a:t>Στην</a:t>
            </a:r>
            <a:r>
              <a:rPr dirty="0"/>
              <a:t> </a:t>
            </a:r>
            <a:r>
              <a:rPr dirty="0" err="1"/>
              <a:t>μετ</a:t>
            </a:r>
            <a:r>
              <a:rPr dirty="0"/>
              <a:t>αβ</a:t>
            </a:r>
            <a:r>
              <a:rPr dirty="0" err="1"/>
              <a:t>λητή</a:t>
            </a:r>
            <a:r>
              <a:rPr dirty="0"/>
              <a:t>:  </a:t>
            </a:r>
            <a:r>
              <a:rPr b="1" dirty="0" err="1"/>
              <a:t>to_you</a:t>
            </a:r>
            <a:endParaRPr b="1" dirty="0"/>
          </a:p>
          <a:p>
            <a:pPr marL="228600" indent="-228600">
              <a:buClr>
                <a:srgbClr val="000000"/>
              </a:buClr>
              <a:buSzPct val="100000"/>
              <a:buFontTx/>
              <a:buChar char="✓"/>
              <a:defRPr>
                <a:latin typeface="Avenir Next Regular"/>
                <a:ea typeface="Avenir Next Regular"/>
                <a:cs typeface="Avenir Next Regular"/>
                <a:sym typeface="Avenir Next Regular"/>
              </a:defRPr>
            </a:pPr>
            <a:r>
              <a:rPr dirty="0" err="1"/>
              <a:t>Εκτυ</a:t>
            </a:r>
            <a:r>
              <a:rPr dirty="0"/>
              <a:t>π</a:t>
            </a:r>
            <a:r>
              <a:rPr dirty="0" err="1"/>
              <a:t>ώστε</a:t>
            </a:r>
            <a:r>
              <a:rPr dirty="0"/>
              <a:t> </a:t>
            </a:r>
            <a:r>
              <a:rPr dirty="0" err="1"/>
              <a:t>κ</a:t>
            </a:r>
            <a:r>
              <a:rPr dirty="0"/>
              <a:t>α</a:t>
            </a:r>
            <a:r>
              <a:rPr dirty="0" err="1"/>
              <a:t>ι</a:t>
            </a:r>
            <a:r>
              <a:rPr dirty="0"/>
              <a:t> </a:t>
            </a:r>
            <a:r>
              <a:rPr dirty="0" err="1"/>
              <a:t>εκτελέστε</a:t>
            </a:r>
            <a:r>
              <a:rPr dirty="0"/>
              <a:t> </a:t>
            </a:r>
            <a:r>
              <a:rPr dirty="0" err="1"/>
              <a:t>την</a:t>
            </a:r>
            <a:r>
              <a:rPr dirty="0"/>
              <a:t> </a:t>
            </a:r>
            <a:r>
              <a:rPr dirty="0" err="1"/>
              <a:t>γι</a:t>
            </a:r>
            <a:r>
              <a:rPr dirty="0"/>
              <a:t>α </a:t>
            </a:r>
            <a:r>
              <a:rPr dirty="0" err="1"/>
              <a:t>ν</a:t>
            </a:r>
            <a:r>
              <a:rPr dirty="0"/>
              <a:t>α </a:t>
            </a:r>
            <a:r>
              <a:rPr dirty="0" err="1"/>
              <a:t>δείτε</a:t>
            </a:r>
            <a:r>
              <a:rPr dirty="0"/>
              <a:t> </a:t>
            </a:r>
            <a:r>
              <a:rPr dirty="0" err="1"/>
              <a:t>το</a:t>
            </a:r>
            <a:r>
              <a:rPr dirty="0"/>
              <a:t> απ</a:t>
            </a:r>
            <a:r>
              <a:rPr dirty="0" err="1"/>
              <a:t>οτέλεσμ</a:t>
            </a:r>
            <a:r>
              <a:rPr dirty="0"/>
              <a:t>α </a:t>
            </a:r>
            <a:r>
              <a:rPr dirty="0" err="1"/>
              <a:t>στο</a:t>
            </a:r>
            <a:r>
              <a:rPr dirty="0"/>
              <a:t> </a:t>
            </a:r>
            <a:r>
              <a:rPr dirty="0" err="1"/>
              <a:t>τερμ</a:t>
            </a:r>
            <a:r>
              <a:rPr dirty="0"/>
              <a:t>α</a:t>
            </a:r>
            <a:r>
              <a:rPr dirty="0" err="1"/>
              <a:t>τικό</a:t>
            </a:r>
            <a:endParaRPr dirty="0"/>
          </a:p>
        </p:txBody>
      </p:sp>
      <p:sp>
        <p:nvSpPr>
          <p:cNvPr id="303"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37</a:t>
            </a:fld>
            <a:endParaRPr/>
          </a:p>
        </p:txBody>
      </p:sp>
      <p:pic>
        <p:nvPicPr>
          <p:cNvPr id="304"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307" name="Σε αυτό το κεφάλαιο, καταφέραμε πολλά πράγματα! Δώσαμε εντολές στους υπολογιστές μας να εκτυπώσουν μηνύματα, αποθηκεύσαμε αυτά τα μηνύματα ως μεταβλητές και μάθαμε να ενημερώνουμε αυτά τα μηνύματα ανάλογα με το μέρος του προγράμματος στο οποίο βρισκόμαστ"/>
          <p:cNvSpPr txBox="1">
            <a:spLocks noGrp="1"/>
          </p:cNvSpPr>
          <p:nvPr>
            <p:ph type="body" idx="1"/>
          </p:nvPr>
        </p:nvSpPr>
        <p:spPr>
          <a:prstGeom prst="rect">
            <a:avLst/>
          </a:prstGeom>
        </p:spPr>
        <p:txBody>
          <a:bodyPr/>
          <a:lstStyle/>
          <a:p>
            <a:pPr marL="0" indent="0" defTabSz="726440">
              <a:spcBef>
                <a:spcPts val="2900"/>
              </a:spcBef>
              <a:buClrTx/>
              <a:buSzTx/>
              <a:buFontTx/>
              <a:buNone/>
              <a:defRPr sz="4400"/>
            </a:pPr>
            <a:r>
              <a:t>Σε αυτό το κεφάλαιο, καταφέραμε πολλά πράγματα! Δώσαμε εντολές στους υπολογιστές μας να εκτυπώσουν μηνύματα, αποθηκεύσαμε αυτά τα μηνύματα ως μεταβλητές και μάθαμε να ενημερώνουμε αυτά τα μηνύματα ανάλογα με το μέρος του προγράμματος στο οποίο βρισκόμασταν. Εκτελέσαμε μαθηματικούς υπολογισμούς και διερευνήσαμε μερικές από τις μαθηματικές εκφράσεις που μας προσφέρει η Python. Μάθαμε για λάθη και άλλες πολύτιμες δεξιότητες που θα συνεχίσουν να μας εξυπηρετούν καθώς αναπτύσσουμε τις δεξιότητές προγραμματισμού μας.</a:t>
            </a:r>
          </a:p>
          <a:p>
            <a:pPr marL="0" indent="0" defTabSz="726440">
              <a:spcBef>
                <a:spcPts val="2900"/>
              </a:spcBef>
              <a:buClrTx/>
              <a:buSzTx/>
              <a:buFontTx/>
              <a:buNone/>
              <a:defRPr sz="4400"/>
            </a:pPr>
            <a:endParaRPr/>
          </a:p>
          <a:p>
            <a:pPr marL="0" indent="0" defTabSz="726440">
              <a:spcBef>
                <a:spcPts val="2900"/>
              </a:spcBef>
              <a:buClrTx/>
              <a:buSzTx/>
              <a:buFontTx/>
              <a:buNone/>
              <a:defRPr sz="4400"/>
            </a:pPr>
            <a:r>
              <a:t>Καλή δουλειά!</a:t>
            </a:r>
          </a:p>
        </p:txBody>
      </p:sp>
      <p:sp>
        <p:nvSpPr>
          <p:cNvPr id="308"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38</a:t>
            </a:fld>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LEARN PYTHON: SYNTAX"/>
          <p:cNvSpPr txBox="1">
            <a:spLocks noGrp="1"/>
          </p:cNvSpPr>
          <p:nvPr>
            <p:ph type="title"/>
          </p:nvPr>
        </p:nvSpPr>
        <p:spPr>
          <a:prstGeom prst="rect">
            <a:avLst/>
          </a:prstGeom>
        </p:spPr>
        <p:txBody>
          <a:bodyPr/>
          <a:lstStyle/>
          <a:p>
            <a:r>
              <a:t>LEARN PYTHON: SYNTAX</a:t>
            </a:r>
          </a:p>
        </p:txBody>
      </p:sp>
      <p:sp>
        <p:nvSpPr>
          <p:cNvPr id="311" name="Οδηγίες (01. Syntax / 15. Review.py)…"/>
          <p:cNvSpPr txBox="1">
            <a:spLocks noGrp="1"/>
          </p:cNvSpPr>
          <p:nvPr>
            <p:ph type="body" idx="1"/>
          </p:nvPr>
        </p:nvSpPr>
        <p:spPr>
          <a:xfrm>
            <a:off x="952500" y="3797300"/>
            <a:ext cx="15079525" cy="8928100"/>
          </a:xfrm>
          <a:prstGeom prst="rect">
            <a:avLst/>
          </a:prstGeom>
        </p:spPr>
        <p:txBody>
          <a:bodyPr/>
          <a:lstStyle/>
          <a:p>
            <a:pPr marL="0" indent="0">
              <a:buClr>
                <a:srgbClr val="000000"/>
              </a:buClr>
              <a:buSzPct val="60000"/>
              <a:buNone/>
              <a:defRPr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15. </a:t>
            </a:r>
            <a:r>
              <a:rPr dirty="0" err="1"/>
              <a:t>Review.py</a:t>
            </a:r>
            <a:r>
              <a:rPr dirty="0"/>
              <a:t>)</a:t>
            </a:r>
          </a:p>
          <a:p>
            <a:pPr marL="228600" indent="-228600">
              <a:buClr>
                <a:srgbClr val="414141"/>
              </a:buClr>
              <a:buSzPct val="100000"/>
              <a:buFontTx/>
              <a:buChar char="✓"/>
              <a:defRPr>
                <a:latin typeface="Avenir Next Regular"/>
                <a:ea typeface="Avenir Next Regular"/>
                <a:cs typeface="Avenir Next Regular"/>
                <a:sym typeface="Avenir Next Regular"/>
              </a:defRPr>
            </a:pPr>
            <a:r>
              <a:rPr dirty="0" err="1"/>
              <a:t>Δημιουργί</a:t>
            </a:r>
            <a:r>
              <a:rPr dirty="0"/>
              <a:t>α </a:t>
            </a:r>
            <a:r>
              <a:rPr dirty="0" err="1"/>
              <a:t>μετ</a:t>
            </a:r>
            <a:r>
              <a:rPr dirty="0"/>
              <a:t>αβ</a:t>
            </a:r>
            <a:r>
              <a:rPr dirty="0" err="1"/>
              <a:t>λητών</a:t>
            </a:r>
            <a:r>
              <a:rPr dirty="0"/>
              <a:t>:</a:t>
            </a:r>
          </a:p>
          <a:p>
            <a:pPr marL="0" indent="0">
              <a:buClrTx/>
              <a:buSzTx/>
              <a:buFontTx/>
              <a:buNone/>
              <a:defRPr>
                <a:latin typeface="Avenir Next Regular"/>
                <a:ea typeface="Avenir Next Regular"/>
                <a:cs typeface="Avenir Next Regular"/>
                <a:sym typeface="Avenir Next Regular"/>
              </a:defRPr>
            </a:pPr>
            <a:r>
              <a:rPr dirty="0" err="1"/>
              <a:t>my_age</a:t>
            </a:r>
            <a:r>
              <a:rPr dirty="0"/>
              <a:t> =</a:t>
            </a:r>
          </a:p>
          <a:p>
            <a:pPr marL="0" indent="0">
              <a:buClrTx/>
              <a:buSzTx/>
              <a:buFontTx/>
              <a:buNone/>
              <a:defRPr>
                <a:latin typeface="Avenir Next Regular"/>
                <a:ea typeface="Avenir Next Regular"/>
                <a:cs typeface="Avenir Next Regular"/>
                <a:sym typeface="Avenir Next Regular"/>
              </a:defRPr>
            </a:pPr>
            <a:r>
              <a:rPr dirty="0" err="1"/>
              <a:t>half_my_age</a:t>
            </a:r>
            <a:r>
              <a:rPr dirty="0"/>
              <a:t> = </a:t>
            </a:r>
          </a:p>
          <a:p>
            <a:pPr marL="0" indent="0">
              <a:buClrTx/>
              <a:buSzTx/>
              <a:buFontTx/>
              <a:buNone/>
              <a:defRPr>
                <a:latin typeface="Avenir Next Regular"/>
                <a:ea typeface="Avenir Next Regular"/>
                <a:cs typeface="Avenir Next Regular"/>
                <a:sym typeface="Avenir Next Regular"/>
              </a:defRPr>
            </a:pPr>
            <a:r>
              <a:rPr dirty="0"/>
              <a:t>greeting =</a:t>
            </a:r>
          </a:p>
          <a:p>
            <a:pPr marL="0" indent="0">
              <a:buClrTx/>
              <a:buSzTx/>
              <a:buFontTx/>
              <a:buNone/>
              <a:defRPr>
                <a:latin typeface="Avenir Next Regular"/>
                <a:ea typeface="Avenir Next Regular"/>
                <a:cs typeface="Avenir Next Regular"/>
                <a:sym typeface="Avenir Next Regular"/>
              </a:defRPr>
            </a:pPr>
            <a:r>
              <a:rPr dirty="0"/>
              <a:t>name =</a:t>
            </a:r>
          </a:p>
          <a:p>
            <a:pPr marL="0" indent="0">
              <a:buClrTx/>
              <a:buSzTx/>
              <a:buFontTx/>
              <a:buNone/>
              <a:defRPr>
                <a:latin typeface="Avenir Next Regular"/>
                <a:ea typeface="Avenir Next Regular"/>
                <a:cs typeface="Avenir Next Regular"/>
                <a:sym typeface="Avenir Next Regular"/>
              </a:defRPr>
            </a:pPr>
            <a:r>
              <a:rPr dirty="0" err="1"/>
              <a:t>greeting_with_name</a:t>
            </a:r>
            <a:r>
              <a:rPr dirty="0"/>
              <a:t> = </a:t>
            </a:r>
          </a:p>
          <a:p>
            <a:pPr marL="228600" indent="-228600">
              <a:buClrTx/>
              <a:buSzPct val="100000"/>
              <a:buFontTx/>
              <a:buChar char="✓"/>
              <a:defRPr>
                <a:latin typeface="Avenir Next Regular"/>
                <a:ea typeface="Avenir Next Regular"/>
                <a:cs typeface="Avenir Next Regular"/>
                <a:sym typeface="Avenir Next Regular"/>
              </a:defRPr>
            </a:pPr>
            <a:r>
              <a:rPr dirty="0" err="1"/>
              <a:t>Εκχωρήστε</a:t>
            </a:r>
            <a:r>
              <a:rPr dirty="0"/>
              <a:t> </a:t>
            </a:r>
            <a:r>
              <a:rPr dirty="0" err="1"/>
              <a:t>τιμές</a:t>
            </a:r>
            <a:r>
              <a:rPr dirty="0"/>
              <a:t> </a:t>
            </a:r>
            <a:r>
              <a:rPr dirty="0" err="1"/>
              <a:t>χρησιμο</a:t>
            </a:r>
            <a:r>
              <a:rPr dirty="0"/>
              <a:t>π</a:t>
            </a:r>
            <a:r>
              <a:rPr dirty="0" err="1"/>
              <a:t>οιώντ</a:t>
            </a:r>
            <a:r>
              <a:rPr dirty="0"/>
              <a:t>α</a:t>
            </a:r>
            <a:r>
              <a:rPr dirty="0" err="1"/>
              <a:t>ς</a:t>
            </a:r>
            <a:r>
              <a:rPr dirty="0"/>
              <a:t> </a:t>
            </a:r>
            <a:r>
              <a:rPr dirty="0" err="1"/>
              <a:t>τις</a:t>
            </a:r>
            <a:r>
              <a:rPr dirty="0"/>
              <a:t> </a:t>
            </a:r>
            <a:r>
              <a:rPr dirty="0" err="1"/>
              <a:t>γνώσεις</a:t>
            </a:r>
            <a:r>
              <a:rPr dirty="0"/>
              <a:t> </a:t>
            </a:r>
            <a:r>
              <a:rPr dirty="0" err="1"/>
              <a:t>σ</a:t>
            </a:r>
            <a:r>
              <a:rPr dirty="0"/>
              <a:t>α</a:t>
            </a:r>
            <a:r>
              <a:rPr dirty="0" err="1"/>
              <a:t>ς</a:t>
            </a:r>
            <a:r>
              <a:rPr dirty="0"/>
              <a:t> </a:t>
            </a:r>
            <a:r>
              <a:rPr dirty="0" err="1"/>
              <a:t>με</a:t>
            </a:r>
            <a:r>
              <a:rPr dirty="0"/>
              <a:t> </a:t>
            </a:r>
            <a:r>
              <a:rPr dirty="0" err="1"/>
              <a:t>δι</a:t>
            </a:r>
            <a:r>
              <a:rPr dirty="0"/>
              <a:t>α</a:t>
            </a:r>
            <a:r>
              <a:rPr dirty="0" err="1"/>
              <a:t>ίρεση</a:t>
            </a:r>
            <a:r>
              <a:rPr dirty="0"/>
              <a:t> </a:t>
            </a:r>
            <a:r>
              <a:rPr dirty="0" err="1"/>
              <a:t>κ</a:t>
            </a:r>
            <a:r>
              <a:rPr dirty="0"/>
              <a:t>α</a:t>
            </a:r>
            <a:r>
              <a:rPr dirty="0" err="1"/>
              <a:t>ι</a:t>
            </a:r>
            <a:r>
              <a:rPr dirty="0"/>
              <a:t> </a:t>
            </a:r>
            <a:r>
              <a:rPr dirty="0" err="1"/>
              <a:t>συνδυ</a:t>
            </a:r>
            <a:r>
              <a:rPr dirty="0"/>
              <a:t>α</a:t>
            </a:r>
            <a:r>
              <a:rPr dirty="0" err="1"/>
              <a:t>σμούς</a:t>
            </a:r>
            <a:r>
              <a:rPr dirty="0"/>
              <a:t>!</a:t>
            </a:r>
          </a:p>
        </p:txBody>
      </p:sp>
      <p:sp>
        <p:nvSpPr>
          <p:cNvPr id="312"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39</a:t>
            </a:fld>
            <a:endParaRPr/>
          </a:p>
        </p:txBody>
      </p:sp>
      <p:pic>
        <p:nvPicPr>
          <p:cNvPr id="313"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LEARN PYTHON: SYNTAX"/>
          <p:cNvSpPr txBox="1">
            <a:spLocks noGrp="1"/>
          </p:cNvSpPr>
          <p:nvPr>
            <p:ph type="title"/>
          </p:nvPr>
        </p:nvSpPr>
        <p:spPr>
          <a:prstGeom prst="rect">
            <a:avLst/>
          </a:prstGeom>
        </p:spPr>
        <p:txBody>
          <a:bodyPr/>
          <a:lstStyle/>
          <a:p>
            <a:r>
              <a:t>LEARN PYTHON: SYNTAX</a:t>
            </a:r>
          </a:p>
        </p:txBody>
      </p:sp>
      <p:sp>
        <p:nvSpPr>
          <p:cNvPr id="153" name="Οδηγίες (01. Syntax / 01. Welcome.py)…"/>
          <p:cNvSpPr txBox="1">
            <a:spLocks noGrp="1"/>
          </p:cNvSpPr>
          <p:nvPr>
            <p:ph type="body" sz="half" idx="1"/>
          </p:nvPr>
        </p:nvSpPr>
        <p:spPr>
          <a:xfrm>
            <a:off x="738813" y="3803649"/>
            <a:ext cx="13575003" cy="8928101"/>
          </a:xfrm>
          <a:prstGeom prst="rect">
            <a:avLst/>
          </a:prstGeom>
        </p:spPr>
        <p:txBody>
          <a:bodyPr anchor="t"/>
          <a:lstStyle/>
          <a:p>
            <a:pPr marL="0" indent="0">
              <a:spcBef>
                <a:spcPts val="3400"/>
              </a:spcBef>
              <a:buClr>
                <a:srgbClr val="000000"/>
              </a:buClr>
              <a:buSzPct val="60000"/>
              <a:buNone/>
              <a:defRPr sz="5000"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01. </a:t>
            </a:r>
            <a:r>
              <a:rPr dirty="0" err="1"/>
              <a:t>Welcome.py</a:t>
            </a:r>
            <a:r>
              <a:rPr dirty="0"/>
              <a:t>)</a:t>
            </a:r>
          </a:p>
          <a:p>
            <a:pPr marL="609600" indent="-609600">
              <a:spcBef>
                <a:spcPts val="3400"/>
              </a:spcBef>
              <a:buClr>
                <a:srgbClr val="000000"/>
              </a:buClr>
              <a:buSzPct val="60000"/>
              <a:buChar char="✓"/>
              <a:defRPr sz="5000">
                <a:latin typeface="Avenir Next Regular"/>
                <a:ea typeface="Avenir Next Regular"/>
                <a:cs typeface="Avenir Next Regular"/>
                <a:sym typeface="Avenir Next Regular"/>
              </a:defRPr>
            </a:pPr>
            <a:r>
              <a:rPr dirty="0" err="1"/>
              <a:t>Αλλάξτε</a:t>
            </a:r>
            <a:r>
              <a:rPr dirty="0"/>
              <a:t> </a:t>
            </a:r>
            <a:r>
              <a:rPr dirty="0" err="1"/>
              <a:t>το</a:t>
            </a:r>
            <a:r>
              <a:rPr dirty="0"/>
              <a:t> “My Name” </a:t>
            </a:r>
            <a:r>
              <a:rPr dirty="0" err="1"/>
              <a:t>με</a:t>
            </a:r>
            <a:r>
              <a:rPr dirty="0"/>
              <a:t> </a:t>
            </a:r>
            <a:r>
              <a:rPr dirty="0" err="1"/>
              <a:t>το</a:t>
            </a:r>
            <a:r>
              <a:rPr dirty="0"/>
              <a:t> </a:t>
            </a:r>
            <a:r>
              <a:rPr dirty="0" err="1"/>
              <a:t>όνομά</a:t>
            </a:r>
            <a:r>
              <a:rPr dirty="0"/>
              <a:t> </a:t>
            </a:r>
            <a:r>
              <a:rPr dirty="0" err="1"/>
              <a:t>σ</a:t>
            </a:r>
            <a:r>
              <a:rPr dirty="0"/>
              <a:t>α</a:t>
            </a:r>
            <a:r>
              <a:rPr dirty="0" err="1"/>
              <a:t>ς</a:t>
            </a:r>
            <a:r>
              <a:rPr dirty="0"/>
              <a:t>. </a:t>
            </a:r>
          </a:p>
          <a:p>
            <a:pPr marL="609600" indent="-609600">
              <a:spcBef>
                <a:spcPts val="3400"/>
              </a:spcBef>
              <a:buClr>
                <a:srgbClr val="000000"/>
              </a:buClr>
              <a:buSzPct val="60000"/>
              <a:buChar char="✓"/>
              <a:defRPr sz="5000">
                <a:latin typeface="Avenir Next Regular"/>
                <a:ea typeface="Avenir Next Regular"/>
                <a:cs typeface="Avenir Next Regular"/>
                <a:sym typeface="Avenir Next Regular"/>
              </a:defRPr>
            </a:pPr>
            <a:r>
              <a:rPr dirty="0" err="1"/>
              <a:t>Εκτελέστε</a:t>
            </a:r>
            <a:r>
              <a:rPr dirty="0"/>
              <a:t> </a:t>
            </a:r>
            <a:r>
              <a:rPr dirty="0" err="1"/>
              <a:t>τον</a:t>
            </a:r>
            <a:r>
              <a:rPr dirty="0"/>
              <a:t> </a:t>
            </a:r>
            <a:r>
              <a:rPr dirty="0" err="1"/>
              <a:t>κώδικ</a:t>
            </a:r>
            <a:r>
              <a:rPr dirty="0"/>
              <a:t>α </a:t>
            </a:r>
            <a:r>
              <a:rPr dirty="0" err="1"/>
              <a:t>γι</a:t>
            </a:r>
            <a:r>
              <a:rPr dirty="0"/>
              <a:t>α </a:t>
            </a:r>
            <a:r>
              <a:rPr dirty="0" err="1"/>
              <a:t>ν</a:t>
            </a:r>
            <a:r>
              <a:rPr dirty="0"/>
              <a:t>α </a:t>
            </a:r>
            <a:r>
              <a:rPr dirty="0" err="1"/>
              <a:t>δείτε</a:t>
            </a:r>
            <a:r>
              <a:rPr dirty="0"/>
              <a:t> </a:t>
            </a:r>
            <a:r>
              <a:rPr dirty="0" err="1"/>
              <a:t>τι</a:t>
            </a:r>
            <a:r>
              <a:rPr dirty="0"/>
              <a:t> </a:t>
            </a:r>
            <a:r>
              <a:rPr dirty="0" err="1"/>
              <a:t>κάνει</a:t>
            </a:r>
            <a:r>
              <a:rPr dirty="0"/>
              <a:t>!</a:t>
            </a:r>
          </a:p>
        </p:txBody>
      </p:sp>
      <p:sp>
        <p:nvSpPr>
          <p:cNvPr id="154"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a:t>
            </a:fld>
            <a:endParaRPr/>
          </a:p>
        </p:txBody>
      </p:sp>
      <p:pic>
        <p:nvPicPr>
          <p:cNvPr id="155" name="Εικόνα" descr="Εικόνα"/>
          <p:cNvPicPr>
            <a:picLocks noChangeAspect="1"/>
          </p:cNvPicPr>
          <p:nvPr/>
        </p:nvPicPr>
        <p:blipFill>
          <a:blip r:embed="rId2"/>
          <a:stretch>
            <a:fillRect/>
          </a:stretch>
        </p:blipFill>
        <p:spPr>
          <a:xfrm>
            <a:off x="14249115" y="3054349"/>
            <a:ext cx="9250449" cy="9250449"/>
          </a:xfrm>
          <a:prstGeom prst="rect">
            <a:avLst/>
          </a:prstGeom>
          <a:ln w="12700">
            <a:miter lim="400000"/>
          </a:ln>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5" name="Στιγμιότυπο 2020-08-18, 11.42.34 μμ.png" descr="Στιγμιότυπο 2020-08-18, 11.42.34 μμ.png"/>
          <p:cNvPicPr>
            <a:picLocks noGrp="1" noChangeAspect="1"/>
          </p:cNvPicPr>
          <p:nvPr>
            <p:ph type="pic" idx="21"/>
          </p:nvPr>
        </p:nvPicPr>
        <p:blipFill>
          <a:blip r:embed="rId2"/>
          <a:srcRect l="16150" t="1657" r="16150" b="37212"/>
          <a:stretch>
            <a:fillRect/>
          </a:stretch>
        </p:blipFill>
        <p:spPr>
          <a:xfrm>
            <a:off x="0" y="0"/>
            <a:ext cx="24384000" cy="13716000"/>
          </a:xfrm>
          <a:prstGeom prst="rect">
            <a:avLst/>
          </a:prstGeom>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w to Use Python Lambda Functions – Real Python">
            <a:extLst>
              <a:ext uri="{FF2B5EF4-FFF2-40B4-BE49-F238E27FC236}">
                <a16:creationId xmlns:a16="http://schemas.microsoft.com/office/drawing/2014/main" id="{FB45C043-C19F-D747-BBED-007A11C86254}"/>
              </a:ext>
            </a:extLst>
          </p:cNvPr>
          <p:cNvPicPr>
            <a:picLocks noGrp="1" noChangeAspect="1" noChangeArrowheads="1"/>
          </p:cNvPicPr>
          <p:nvPr>
            <p:ph type="pic" idx="22"/>
          </p:nvPr>
        </p:nvPicPr>
        <p:blipFill rotWithShape="1">
          <a:blip r:embed="rId2">
            <a:extLst>
              <a:ext uri="{28A0092B-C50C-407E-A947-70E740481C1C}">
                <a14:useLocalDpi xmlns:a14="http://schemas.microsoft.com/office/drawing/2010/main" val="0"/>
              </a:ext>
            </a:extLst>
          </a:blip>
          <a:srcRect l="7075" r="1917"/>
          <a:stretch/>
        </p:blipFill>
        <p:spPr bwMode="auto">
          <a:xfrm>
            <a:off x="0" y="0"/>
            <a:ext cx="24384000" cy="13893800"/>
          </a:xfrm>
          <a:prstGeom prst="rect">
            <a:avLst/>
          </a:prstGeom>
          <a:solidFill>
            <a:srgbClr val="FFFFFF"/>
          </a:solidFill>
        </p:spPr>
      </p:pic>
    </p:spTree>
    <p:extLst>
      <p:ext uri="{BB962C8B-B14F-4D97-AF65-F5344CB8AC3E}">
        <p14:creationId xmlns:p14="http://schemas.microsoft.com/office/powerpoint/2010/main" val="3994204327"/>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FUNCTIONS</a:t>
            </a:r>
            <a:endParaRPr dirty="0"/>
          </a:p>
        </p:txBody>
      </p:sp>
      <p:sp>
        <p:nvSpPr>
          <p:cNvPr id="144" name="WELCOME…"/>
          <p:cNvSpPr txBox="1">
            <a:spLocks noGrp="1"/>
          </p:cNvSpPr>
          <p:nvPr>
            <p:ph type="body" idx="1"/>
          </p:nvPr>
        </p:nvSpPr>
        <p:spPr>
          <a:xfrm>
            <a:off x="952500" y="3695699"/>
            <a:ext cx="22479000" cy="9084635"/>
          </a:xfrm>
          <a:prstGeom prst="rect">
            <a:avLst/>
          </a:prstGeom>
        </p:spPr>
        <p:txBody>
          <a:bodyPr numCol="2" anchor="t">
            <a:normAutofit fontScale="92500" lnSpcReduction="10000"/>
          </a:bodyPr>
          <a:lstStyle/>
          <a:p>
            <a:pPr marL="742950" indent="-742950" defTabSz="693419">
              <a:spcBef>
                <a:spcPts val="2800"/>
              </a:spcBef>
              <a:buClrTx/>
              <a:buSzPct val="100000"/>
              <a:buAutoNum type="arabicPeriod"/>
              <a:defRPr sz="4200"/>
            </a:pPr>
            <a:r>
              <a:rPr lang="en" sz="8000" dirty="0"/>
              <a:t>Introduction to Functions</a:t>
            </a:r>
          </a:p>
          <a:p>
            <a:pPr marL="742950" indent="-742950" defTabSz="693419">
              <a:spcBef>
                <a:spcPts val="2800"/>
              </a:spcBef>
              <a:buClrTx/>
              <a:buSzPct val="100000"/>
              <a:buAutoNum type="arabicPeriod"/>
              <a:defRPr sz="4200"/>
            </a:pPr>
            <a:r>
              <a:rPr lang="en" sz="8000" dirty="0"/>
              <a:t>What is a Function</a:t>
            </a:r>
          </a:p>
          <a:p>
            <a:pPr marL="742950" indent="-742950" defTabSz="693419">
              <a:spcBef>
                <a:spcPts val="2800"/>
              </a:spcBef>
              <a:buClrTx/>
              <a:buSzPct val="100000"/>
              <a:buAutoNum type="arabicPeriod"/>
              <a:defRPr sz="4200"/>
            </a:pPr>
            <a:r>
              <a:rPr lang="en" sz="8000" dirty="0"/>
              <a:t>Write a Function</a:t>
            </a:r>
          </a:p>
          <a:p>
            <a:pPr marL="742950" indent="-742950" defTabSz="693419">
              <a:spcBef>
                <a:spcPts val="2800"/>
              </a:spcBef>
              <a:buClrTx/>
              <a:buSzPct val="100000"/>
              <a:buAutoNum type="arabicPeriod"/>
              <a:defRPr sz="4200"/>
            </a:pPr>
            <a:r>
              <a:rPr lang="en" sz="8000" dirty="0"/>
              <a:t>Whitespace</a:t>
            </a:r>
          </a:p>
          <a:p>
            <a:pPr marL="742950" indent="-742950" defTabSz="693419">
              <a:spcBef>
                <a:spcPts val="2800"/>
              </a:spcBef>
              <a:buClrTx/>
              <a:buSzPct val="100000"/>
              <a:buAutoNum type="arabicPeriod"/>
              <a:defRPr sz="4200"/>
            </a:pPr>
            <a:r>
              <a:rPr lang="en" sz="8000" dirty="0"/>
              <a:t>Parameters</a:t>
            </a:r>
          </a:p>
          <a:p>
            <a:pPr marL="742950" indent="-742950" defTabSz="693419">
              <a:spcBef>
                <a:spcPts val="2800"/>
              </a:spcBef>
              <a:buClrTx/>
              <a:buSzPct val="100000"/>
              <a:buFont typeface="Zapf Dingbats"/>
              <a:buAutoNum type="arabicPeriod"/>
              <a:defRPr sz="4200"/>
            </a:pPr>
            <a:r>
              <a:rPr lang="en" sz="8000" dirty="0"/>
              <a:t>Multiple Parameters</a:t>
            </a:r>
          </a:p>
          <a:p>
            <a:pPr marL="742950" indent="-742950" defTabSz="693419">
              <a:spcBef>
                <a:spcPts val="2800"/>
              </a:spcBef>
              <a:buClrTx/>
              <a:buSzPct val="100000"/>
              <a:buAutoNum type="arabicPeriod"/>
              <a:defRPr sz="4200"/>
            </a:pPr>
            <a:r>
              <a:rPr lang="en" sz="8000" dirty="0"/>
              <a:t>Keyword Arguments</a:t>
            </a:r>
          </a:p>
          <a:p>
            <a:pPr marL="742950" indent="-742950" defTabSz="693419">
              <a:spcBef>
                <a:spcPts val="2800"/>
              </a:spcBef>
              <a:buClrTx/>
              <a:buSzPct val="100000"/>
              <a:buAutoNum type="arabicPeriod"/>
              <a:defRPr sz="4200"/>
            </a:pPr>
            <a:r>
              <a:rPr lang="en" sz="8000" dirty="0"/>
              <a:t>Returns</a:t>
            </a:r>
          </a:p>
          <a:p>
            <a:pPr marL="742950" indent="-742950" defTabSz="693419">
              <a:spcBef>
                <a:spcPts val="2800"/>
              </a:spcBef>
              <a:buClrTx/>
              <a:buSzPct val="100000"/>
              <a:buAutoNum type="arabicPeriod"/>
              <a:defRPr sz="4200"/>
            </a:pPr>
            <a:r>
              <a:rPr lang="en" sz="8000" dirty="0"/>
              <a:t>Multiple Return Values</a:t>
            </a:r>
          </a:p>
          <a:p>
            <a:pPr marL="742950" indent="-742950" defTabSz="693419">
              <a:spcBef>
                <a:spcPts val="2800"/>
              </a:spcBef>
              <a:buClrTx/>
              <a:buSzPct val="100000"/>
              <a:buAutoNum type="arabicPeriod"/>
              <a:defRPr sz="4200"/>
            </a:pPr>
            <a:r>
              <a:rPr lang="en" sz="8000" dirty="0"/>
              <a:t>Scope</a:t>
            </a:r>
          </a:p>
          <a:p>
            <a:pPr marL="742950" indent="-742950" defTabSz="693419">
              <a:spcBef>
                <a:spcPts val="2800"/>
              </a:spcBef>
              <a:buClrTx/>
              <a:buSzPct val="100000"/>
              <a:buAutoNum type="arabicPeriod"/>
              <a:defRPr sz="4200"/>
            </a:pPr>
            <a:r>
              <a:rPr lang="en" sz="8000" dirty="0"/>
              <a:t>Review</a:t>
            </a:r>
            <a:br>
              <a:rPr lang="en" sz="4400" dirty="0"/>
            </a:br>
            <a:endParaRPr sz="4400" dirty="0"/>
          </a:p>
        </p:txBody>
      </p:sp>
      <p:sp>
        <p:nvSpPr>
          <p:cNvPr id="146"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42</a:t>
            </a:fld>
            <a:endParaRPr/>
          </a:p>
        </p:txBody>
      </p:sp>
    </p:spTree>
    <p:extLst>
      <p:ext uri="{BB962C8B-B14F-4D97-AF65-F5344CB8AC3E}">
        <p14:creationId xmlns:p14="http://schemas.microsoft.com/office/powerpoint/2010/main" val="336777238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086100"/>
            <a:ext cx="22479000" cy="9692640"/>
          </a:xfrm>
          <a:prstGeom prst="rect">
            <a:avLst/>
          </a:prstGeom>
        </p:spPr>
        <p:txBody>
          <a:bodyPr>
            <a:normAutofit/>
          </a:bodyPr>
          <a:lstStyle/>
          <a:p>
            <a:pPr marL="0" indent="0" defTabSz="808990">
              <a:spcBef>
                <a:spcPts val="3300"/>
              </a:spcBef>
              <a:buClrTx/>
              <a:buSzTx/>
              <a:buFontTx/>
              <a:buNone/>
              <a:defRPr sz="4900"/>
            </a:pPr>
            <a:r>
              <a:rPr lang="el-GR" b="1" dirty="0"/>
              <a:t>Εισαγωγή στις συναρτήσεις</a:t>
            </a:r>
          </a:p>
          <a:p>
            <a:pPr defTabSz="808990">
              <a:spcBef>
                <a:spcPts val="3300"/>
              </a:spcBef>
              <a:buClrTx/>
              <a:buSzTx/>
              <a:defRPr sz="4900"/>
            </a:pPr>
            <a:r>
              <a:rPr lang="el-GR" dirty="0"/>
              <a:t>Η συνάρτηση είναι μια συλλογή από πολλές γραμμές κώδικα. Καλώντας μια συνάρτηση, μπορούμε να καλέσουμε όλες αυτές τις γραμμές κώδικα ταυτόχρονα, χωρίς να χρειαστεί να επαναλαμβ</a:t>
            </a:r>
            <a:r>
              <a:rPr lang="en-US" dirty="0"/>
              <a:t>ά</a:t>
            </a:r>
            <a:r>
              <a:rPr lang="el-GR" dirty="0"/>
              <a:t>νουμε κώδικα.</a:t>
            </a:r>
          </a:p>
          <a:p>
            <a:pPr defTabSz="808990">
              <a:spcBef>
                <a:spcPts val="3300"/>
              </a:spcBef>
              <a:buClrTx/>
              <a:buSzTx/>
              <a:defRPr sz="4900"/>
            </a:pPr>
            <a:r>
              <a:rPr lang="el-GR" dirty="0"/>
              <a:t>Έτσι, μια συνάρτηση είναι ένα εργαλείο που μπορείτε να χρησιμοποιήσετε ξανά και ξανά για να παράγετε συνεπή έξοδο από διαφορετικές εισόδους.</a:t>
            </a:r>
          </a:p>
          <a:p>
            <a:pPr defTabSz="808990">
              <a:spcBef>
                <a:spcPts val="3300"/>
              </a:spcBef>
              <a:buClrTx/>
              <a:buSzTx/>
              <a:defRPr sz="4900"/>
            </a:pPr>
            <a:r>
              <a:rPr lang="el-GR" dirty="0"/>
              <a:t>Έχουμε ήδη μάθει για μία συνάρτηση, που ονομάζεται </a:t>
            </a:r>
            <a:r>
              <a:rPr lang="en-US" dirty="0"/>
              <a:t>print()</a:t>
            </a:r>
            <a:r>
              <a:rPr lang="el-GR" dirty="0"/>
              <a:t>. </a:t>
            </a:r>
          </a:p>
          <a:p>
            <a:pPr defTabSz="808990">
              <a:spcBef>
                <a:spcPts val="3300"/>
              </a:spcBef>
              <a:buClrTx/>
              <a:buSzTx/>
              <a:defRPr sz="4900"/>
            </a:pPr>
            <a:r>
              <a:rPr lang="el-GR" dirty="0"/>
              <a:t>Στο υπόλοιπο μάθημα, θα μάθουμε πώς να δημιουργούμε συναρτήσεις, να τις καλούμε με και χωρίς εισόδους και να επιστρέφουμε τιμές από αυτές.</a:t>
            </a:r>
            <a:endParaRPr dirty="0"/>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43</a:t>
            </a:fld>
            <a:endParaRPr/>
          </a:p>
        </p:txBody>
      </p:sp>
    </p:spTree>
    <p:extLst>
      <p:ext uri="{BB962C8B-B14F-4D97-AF65-F5344CB8AC3E}">
        <p14:creationId xmlns:p14="http://schemas.microsoft.com/office/powerpoint/2010/main" val="284125402"/>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086100"/>
            <a:ext cx="22479000" cy="9692640"/>
          </a:xfrm>
          <a:prstGeom prst="rect">
            <a:avLst/>
          </a:prstGeom>
        </p:spPr>
        <p:txBody>
          <a:bodyPr>
            <a:normAutofit/>
          </a:bodyPr>
          <a:lstStyle/>
          <a:p>
            <a:pPr marL="0" indent="0" defTabSz="808990">
              <a:spcBef>
                <a:spcPts val="3300"/>
              </a:spcBef>
              <a:buClrTx/>
              <a:buSzTx/>
              <a:buFontTx/>
              <a:buNone/>
              <a:defRPr sz="4900"/>
            </a:pPr>
            <a:r>
              <a:rPr lang="el-GR" b="1" dirty="0"/>
              <a:t>Τι είναι μια συνάρτηση</a:t>
            </a:r>
            <a:r>
              <a:rPr lang="en-US" b="1" dirty="0"/>
              <a:t>;</a:t>
            </a:r>
            <a:endParaRPr lang="el-GR" b="1" dirty="0"/>
          </a:p>
          <a:p>
            <a:pPr defTabSz="808990">
              <a:spcBef>
                <a:spcPts val="3300"/>
              </a:spcBef>
              <a:buClrTx/>
              <a:buSzTx/>
              <a:defRPr sz="4900"/>
            </a:pPr>
            <a:r>
              <a:rPr lang="el-GR" dirty="0"/>
              <a:t>Ας υποθέσουμε ότι δημιουργούμε ένα πρόγραμμα που υποδέχεται τους πελάτες καθώς μπαίνουν σε ένα μανάβικο. Θέλουμε μια μεγάλη οθόνη στην είσοδο του καταστήματος να λέει:</a:t>
            </a:r>
          </a:p>
          <a:p>
            <a:pPr marL="0" indent="0" defTabSz="808990">
              <a:spcBef>
                <a:spcPts val="3300"/>
              </a:spcBef>
              <a:buClrTx/>
              <a:buSzTx/>
              <a:buFontTx/>
              <a:buNone/>
              <a:defRPr sz="4900"/>
            </a:pPr>
            <a:r>
              <a:rPr lang="en" sz="4900" dirty="0">
                <a:solidFill>
                  <a:srgbClr val="00B050"/>
                </a:solidFill>
              </a:rPr>
              <a:t>print</a:t>
            </a:r>
            <a:r>
              <a:rPr lang="en" dirty="0">
                <a:solidFill>
                  <a:srgbClr val="00B050"/>
                </a:solidFill>
              </a:rPr>
              <a:t>(</a:t>
            </a:r>
            <a:r>
              <a:rPr lang="en" sz="4900" dirty="0">
                <a:solidFill>
                  <a:srgbClr val="00B050"/>
                </a:solidFill>
              </a:rPr>
              <a:t>"""</a:t>
            </a:r>
            <a:r>
              <a:rPr lang="el-GR" sz="4900" dirty="0">
                <a:solidFill>
                  <a:srgbClr val="00B050"/>
                </a:solidFill>
              </a:rPr>
              <a:t> Καλώς ήλθατε στο Κατάστημά μας.</a:t>
            </a:r>
            <a:br>
              <a:rPr lang="el-GR" sz="4900" dirty="0">
                <a:solidFill>
                  <a:srgbClr val="00B050"/>
                </a:solidFill>
              </a:rPr>
            </a:br>
            <a:r>
              <a:rPr lang="el-GR" sz="4900" dirty="0">
                <a:solidFill>
                  <a:srgbClr val="00B050"/>
                </a:solidFill>
              </a:rPr>
              <a:t>Σε ειδική προσφορά θα βρείτε το μανταρίνι.</a:t>
            </a:r>
            <a:br>
              <a:rPr lang="el-GR" sz="4900" dirty="0">
                <a:solidFill>
                  <a:srgbClr val="00B050"/>
                </a:solidFill>
              </a:rPr>
            </a:br>
            <a:r>
              <a:rPr lang="el-GR" sz="4900" dirty="0">
                <a:solidFill>
                  <a:srgbClr val="00B050"/>
                </a:solidFill>
              </a:rPr>
              <a:t>Ευχαριστούμε για την προτίμησή σας! """</a:t>
            </a:r>
            <a:r>
              <a:rPr lang="el-GR" dirty="0">
                <a:solidFill>
                  <a:srgbClr val="00B050"/>
                </a:solidFill>
              </a:rPr>
              <a:t>)</a:t>
            </a:r>
            <a:endParaRPr lang="en-US" dirty="0">
              <a:solidFill>
                <a:srgbClr val="00B050"/>
              </a:solidFill>
            </a:endParaRPr>
          </a:p>
          <a:p>
            <a:pPr marL="0" indent="0" defTabSz="808990">
              <a:spcBef>
                <a:spcPts val="3300"/>
              </a:spcBef>
              <a:buClrTx/>
              <a:buSzTx/>
              <a:buFontTx/>
              <a:buNone/>
              <a:defRPr sz="4900"/>
            </a:pPr>
            <a:r>
              <a:rPr lang="el-GR" dirty="0"/>
              <a:t>Κάθε φορά που μπαίνει ένας πελάτης, καλούμε αυτές τις 3 γραμμές κώδικα. Ακόμα κι αν έρθουν μόνο 3 ή 4 πελάτες, απαιτούνται πολλές γραμμές κώδικα. </a:t>
            </a: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44</a:t>
            </a:fld>
            <a:endParaRPr/>
          </a:p>
        </p:txBody>
      </p:sp>
    </p:spTree>
    <p:extLst>
      <p:ext uri="{BB962C8B-B14F-4D97-AF65-F5344CB8AC3E}">
        <p14:creationId xmlns:p14="http://schemas.microsoft.com/office/powerpoint/2010/main" val="3291508067"/>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68502"/>
            <a:ext cx="22479000" cy="9610238"/>
          </a:xfrm>
          <a:prstGeom prst="rect">
            <a:avLst/>
          </a:prstGeom>
        </p:spPr>
        <p:txBody>
          <a:bodyPr anchor="t">
            <a:normAutofit lnSpcReduction="10000"/>
          </a:bodyPr>
          <a:lstStyle/>
          <a:p>
            <a:pPr marL="0" indent="0" defTabSz="808990">
              <a:spcBef>
                <a:spcPts val="3300"/>
              </a:spcBef>
              <a:buClrTx/>
              <a:buSzTx/>
              <a:buFontTx/>
              <a:buNone/>
              <a:defRPr sz="4900"/>
            </a:pPr>
            <a:r>
              <a:rPr lang="el-GR" dirty="0"/>
              <a:t>Μπορούμε να κάνουμε αυτήν τη διαδικασία ευκολότερη εκχωρώντας αυτές τις γραμμές κώδικα σε μια συνάρτηση. Θα ονομάσουμε αυτήν τη συνάρτηση </a:t>
            </a:r>
            <a:r>
              <a:rPr lang="en-US" dirty="0"/>
              <a:t>greet</a:t>
            </a:r>
            <a:r>
              <a:rPr lang="en" dirty="0"/>
              <a:t>_customer(). </a:t>
            </a:r>
            <a:r>
              <a:rPr lang="el-GR" dirty="0"/>
              <a:t>Οι παρενθέσεις είναι σημαντικές! Σε αυτό το παράδειγμα, η συνάρτηση μοιάζει με:</a:t>
            </a:r>
          </a:p>
          <a:p>
            <a:pPr marL="0" indent="0" defTabSz="808990">
              <a:spcBef>
                <a:spcPts val="3300"/>
              </a:spcBef>
              <a:buClrTx/>
              <a:buSzTx/>
              <a:buFontTx/>
              <a:buNone/>
              <a:defRPr sz="4900"/>
            </a:pPr>
            <a:r>
              <a:rPr lang="en" dirty="0">
                <a:solidFill>
                  <a:srgbClr val="00B050"/>
                </a:solidFill>
              </a:rPr>
              <a:t>def greet_customer():</a:t>
            </a:r>
          </a:p>
          <a:p>
            <a:pPr marL="0" indent="0" defTabSz="808990">
              <a:spcBef>
                <a:spcPts val="3300"/>
              </a:spcBef>
              <a:buClrTx/>
              <a:buSzTx/>
              <a:buFontTx/>
              <a:buNone/>
              <a:defRPr sz="4900"/>
            </a:pPr>
            <a:r>
              <a:rPr lang="el-GR" dirty="0"/>
              <a:t>και η κλήση της με:</a:t>
            </a:r>
          </a:p>
          <a:p>
            <a:pPr marL="0" indent="0" defTabSz="808990">
              <a:spcBef>
                <a:spcPts val="3300"/>
              </a:spcBef>
              <a:buClrTx/>
              <a:buSzTx/>
              <a:buFontTx/>
              <a:buNone/>
              <a:defRPr sz="4900"/>
            </a:pPr>
            <a:r>
              <a:rPr lang="el-GR" dirty="0">
                <a:solidFill>
                  <a:srgbClr val="00B050"/>
                </a:solidFill>
              </a:rPr>
              <a:t> </a:t>
            </a:r>
            <a:r>
              <a:rPr lang="en" dirty="0">
                <a:solidFill>
                  <a:srgbClr val="00B050"/>
                </a:solidFill>
              </a:rPr>
              <a:t>greet_customer():</a:t>
            </a:r>
          </a:p>
          <a:p>
            <a:pPr marL="0" indent="0" defTabSz="808990">
              <a:spcBef>
                <a:spcPts val="3300"/>
              </a:spcBef>
              <a:buClrTx/>
              <a:buSzTx/>
              <a:buFontTx/>
              <a:buNone/>
              <a:defRPr sz="4900"/>
            </a:pPr>
            <a:r>
              <a:rPr lang="el-GR" dirty="0"/>
              <a:t>Κάθε φορά που καλούμε την συνάρτηση εκτυπώνετε το παρακάτω μήνυμα:</a:t>
            </a:r>
          </a:p>
          <a:p>
            <a:pPr marL="0" indent="0" defTabSz="808990">
              <a:spcBef>
                <a:spcPts val="3300"/>
              </a:spcBef>
              <a:buClrTx/>
              <a:buSzTx/>
              <a:buFontTx/>
              <a:buNone/>
              <a:defRPr sz="4900"/>
            </a:pPr>
            <a:r>
              <a:rPr lang="el-GR" sz="4900" dirty="0">
                <a:solidFill>
                  <a:srgbClr val="00B050"/>
                </a:solidFill>
              </a:rPr>
              <a:t>Καλώς ήλθατε στο Κατάστημά μας.</a:t>
            </a:r>
            <a:br>
              <a:rPr lang="el-GR" sz="4900" dirty="0">
                <a:solidFill>
                  <a:srgbClr val="00B050"/>
                </a:solidFill>
              </a:rPr>
            </a:br>
            <a:r>
              <a:rPr lang="el-GR" sz="4900" dirty="0">
                <a:solidFill>
                  <a:srgbClr val="00B050"/>
                </a:solidFill>
              </a:rPr>
              <a:t>Σε ειδική προσφορά θα βρείτε το μανταρίνι.</a:t>
            </a:r>
            <a:br>
              <a:rPr lang="el-GR" sz="4900" dirty="0">
                <a:solidFill>
                  <a:srgbClr val="00B050"/>
                </a:solidFill>
              </a:rPr>
            </a:br>
            <a:r>
              <a:rPr lang="el-GR" sz="4900" dirty="0">
                <a:solidFill>
                  <a:srgbClr val="00B050"/>
                </a:solidFill>
              </a:rPr>
              <a:t>Ευχαριστούμε για την προτίμησή σας! </a:t>
            </a:r>
            <a:endParaRPr lang="en-US" sz="4900" dirty="0">
              <a:solidFill>
                <a:srgbClr val="00B050"/>
              </a:solidFill>
            </a:endParaRP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45</a:t>
            </a:fld>
            <a:endParaRPr/>
          </a:p>
        </p:txBody>
      </p:sp>
      <p:sp>
        <p:nvSpPr>
          <p:cNvPr id="5" name="Ορθογώνιο 4">
            <a:extLst>
              <a:ext uri="{FF2B5EF4-FFF2-40B4-BE49-F238E27FC236}">
                <a16:creationId xmlns:a16="http://schemas.microsoft.com/office/drawing/2014/main" id="{96640F72-7970-4B42-9631-01827BF38C18}"/>
              </a:ext>
            </a:extLst>
          </p:cNvPr>
          <p:cNvSpPr/>
          <p:nvPr/>
        </p:nvSpPr>
        <p:spPr>
          <a:xfrm>
            <a:off x="952500" y="5904882"/>
            <a:ext cx="22479000" cy="1202893"/>
          </a:xfrm>
          <a:prstGeom prst="rect">
            <a:avLst/>
          </a:prstGeom>
          <a:solidFill>
            <a:schemeClr val="tx1">
              <a:lumMod val="50000"/>
            </a:schemeClr>
          </a:solid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4400" dirty="0">
                <a:solidFill>
                  <a:schemeClr val="bg2">
                    <a:lumMod val="20000"/>
                    <a:lumOff val="80000"/>
                  </a:schemeClr>
                </a:solidFill>
              </a:rPr>
              <a:t>def greet_customer():</a:t>
            </a:r>
          </a:p>
        </p:txBody>
      </p:sp>
      <p:sp>
        <p:nvSpPr>
          <p:cNvPr id="6" name="Ορθογώνιο 5">
            <a:extLst>
              <a:ext uri="{FF2B5EF4-FFF2-40B4-BE49-F238E27FC236}">
                <a16:creationId xmlns:a16="http://schemas.microsoft.com/office/drawing/2014/main" id="{6BE6D400-762D-ED48-B304-8DB2487BF659}"/>
              </a:ext>
            </a:extLst>
          </p:cNvPr>
          <p:cNvSpPr/>
          <p:nvPr/>
        </p:nvSpPr>
        <p:spPr>
          <a:xfrm>
            <a:off x="1021080" y="8138918"/>
            <a:ext cx="22479000" cy="1202893"/>
          </a:xfrm>
          <a:prstGeom prst="rect">
            <a:avLst/>
          </a:prstGeom>
          <a:solidFill>
            <a:schemeClr val="tx1">
              <a:lumMod val="50000"/>
            </a:schemeClr>
          </a:solid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4400" dirty="0">
                <a:solidFill>
                  <a:schemeClr val="bg2">
                    <a:lumMod val="20000"/>
                    <a:lumOff val="80000"/>
                  </a:schemeClr>
                </a:solidFill>
              </a:rPr>
              <a:t>greet_customer()</a:t>
            </a:r>
          </a:p>
        </p:txBody>
      </p:sp>
    </p:spTree>
    <p:extLst>
      <p:ext uri="{BB962C8B-B14F-4D97-AF65-F5344CB8AC3E}">
        <p14:creationId xmlns:p14="http://schemas.microsoft.com/office/powerpoint/2010/main" val="1905219365"/>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LEARN PYTHON: SYNTAX"/>
          <p:cNvSpPr txBox="1">
            <a:spLocks noGrp="1"/>
          </p:cNvSpPr>
          <p:nvPr>
            <p:ph type="title"/>
          </p:nvPr>
        </p:nvSpPr>
        <p:spPr>
          <a:prstGeom prst="rect">
            <a:avLst/>
          </a:prstGeom>
        </p:spPr>
        <p:txBody>
          <a:bodyPr/>
          <a:lstStyle/>
          <a:p>
            <a:r>
              <a:rPr dirty="0"/>
              <a:t>LEARN PYTHON: </a:t>
            </a:r>
            <a:r>
              <a:rPr lang="en-US" dirty="0"/>
              <a:t>FUNCTIONS</a:t>
            </a:r>
            <a:endParaRPr dirty="0"/>
          </a:p>
        </p:txBody>
      </p:sp>
      <p:sp>
        <p:nvSpPr>
          <p:cNvPr id="266" name="Οδηγίες (01. Syntax / 10. Exponents.py)…"/>
          <p:cNvSpPr txBox="1">
            <a:spLocks noGrp="1"/>
          </p:cNvSpPr>
          <p:nvPr>
            <p:ph type="body" sz="half" idx="1"/>
          </p:nvPr>
        </p:nvSpPr>
        <p:spPr>
          <a:xfrm>
            <a:off x="952500" y="3797300"/>
            <a:ext cx="13309377" cy="8928100"/>
          </a:xfrm>
          <a:prstGeom prst="rect">
            <a:avLst/>
          </a:prstGeom>
        </p:spPr>
        <p:txBody>
          <a:bodyPr anchor="t"/>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a:t>
            </a:r>
            <a:r>
              <a:rPr lang="en-US" dirty="0"/>
              <a:t>2</a:t>
            </a:r>
            <a:r>
              <a:rPr dirty="0"/>
              <a:t>.</a:t>
            </a:r>
            <a:r>
              <a:rPr lang="en-US" dirty="0"/>
              <a:t> Functions</a:t>
            </a:r>
            <a:r>
              <a:rPr dirty="0"/>
              <a:t> / </a:t>
            </a:r>
            <a:r>
              <a:rPr lang="en-US" dirty="0"/>
              <a:t>02</a:t>
            </a:r>
            <a:r>
              <a:rPr dirty="0"/>
              <a:t>. </a:t>
            </a:r>
            <a:r>
              <a:rPr lang="en-US" dirty="0"/>
              <a:t>What is a </a:t>
            </a:r>
            <a:r>
              <a:rPr lang="en-US" dirty="0" err="1"/>
              <a:t>Function</a:t>
            </a:r>
            <a:r>
              <a:rPr dirty="0" err="1"/>
              <a:t>.py</a:t>
            </a:r>
            <a:r>
              <a:rPr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dirty="0"/>
              <a:t> </a:t>
            </a:r>
            <a:r>
              <a:rPr lang="en-US" dirty="0"/>
              <a:t>Έ</a:t>
            </a:r>
            <a:r>
              <a:rPr lang="el-GR" dirty="0"/>
              <a:t>χουμε δημιουργήσει μια συνάρτηση για εσάς που ονομάζεται </a:t>
            </a:r>
            <a:r>
              <a:rPr lang="en" sz="3822" dirty="0" err="1">
                <a:sym typeface="Avenir Next Regular"/>
              </a:rPr>
              <a:t>greet_customer</a:t>
            </a:r>
            <a:r>
              <a:rPr lang="en" dirty="0"/>
              <a:t>.</a:t>
            </a:r>
            <a:endParaRPr lang="el-GR"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n" dirty="0"/>
              <a:t> </a:t>
            </a:r>
            <a:r>
              <a:rPr lang="el-GR" dirty="0"/>
              <a:t>Καλέστε αυτήν τη συνάρτηση για να δείτε τι εκτυπώνεται. </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dirty="0"/>
              <a:t>Τώρα καλέστε την ξανά</a:t>
            </a:r>
            <a:r>
              <a:rPr dirty="0"/>
              <a:t>.</a:t>
            </a:r>
          </a:p>
        </p:txBody>
      </p:sp>
      <p:sp>
        <p:nvSpPr>
          <p:cNvPr id="267"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46</a:t>
            </a:fld>
            <a:endParaRPr/>
          </a:p>
        </p:txBody>
      </p:sp>
      <p:pic>
        <p:nvPicPr>
          <p:cNvPr id="268"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extLst>
      <p:ext uri="{BB962C8B-B14F-4D97-AF65-F5344CB8AC3E}">
        <p14:creationId xmlns:p14="http://schemas.microsoft.com/office/powerpoint/2010/main" val="243078501"/>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68502"/>
            <a:ext cx="22479000" cy="9610238"/>
          </a:xfrm>
          <a:prstGeom prst="rect">
            <a:avLst/>
          </a:prstGeom>
        </p:spPr>
        <p:txBody>
          <a:bodyPr anchor="t">
            <a:normAutofit/>
          </a:bodyPr>
          <a:lstStyle/>
          <a:p>
            <a:pPr marL="0" indent="0" defTabSz="808990">
              <a:spcBef>
                <a:spcPts val="3300"/>
              </a:spcBef>
              <a:buClrTx/>
              <a:buSzTx/>
              <a:buFontTx/>
              <a:buNone/>
              <a:defRPr sz="4900"/>
            </a:pPr>
            <a:r>
              <a:rPr lang="el-GR" sz="4900" b="1" dirty="0">
                <a:solidFill>
                  <a:schemeClr val="tx2"/>
                </a:solidFill>
              </a:rPr>
              <a:t>Γράψτε μια συνάρτηση</a:t>
            </a:r>
          </a:p>
          <a:p>
            <a:pPr marL="0" indent="0" defTabSz="808990">
              <a:spcBef>
                <a:spcPts val="3300"/>
              </a:spcBef>
              <a:buClrTx/>
              <a:buSzTx/>
              <a:buFontTx/>
              <a:buNone/>
              <a:defRPr sz="4900"/>
            </a:pPr>
            <a:r>
              <a:rPr lang="el-GR" sz="4900" dirty="0">
                <a:solidFill>
                  <a:schemeClr val="tx2"/>
                </a:solidFill>
              </a:rPr>
              <a:t>Έχουμε δει την αξία των απλών συναρτήσεων για τη διαμόρφωση του κώδικα. </a:t>
            </a:r>
          </a:p>
          <a:p>
            <a:pPr marL="0" indent="0" defTabSz="808990">
              <a:spcBef>
                <a:spcPts val="3300"/>
              </a:spcBef>
              <a:buClrTx/>
              <a:buSzTx/>
              <a:buFontTx/>
              <a:buNone/>
              <a:defRPr sz="4900"/>
            </a:pPr>
            <a:r>
              <a:rPr lang="el-GR" sz="4900" dirty="0">
                <a:solidFill>
                  <a:schemeClr val="tx2"/>
                </a:solidFill>
              </a:rPr>
              <a:t>Τώρα πρέπει να καταλάβουμε πώς να γράψουμε μια συνάρτηση. </a:t>
            </a:r>
          </a:p>
          <a:p>
            <a:pPr marL="0" indent="0" defTabSz="808990">
              <a:spcBef>
                <a:spcPts val="3300"/>
              </a:spcBef>
              <a:buClrTx/>
              <a:buSzTx/>
              <a:buFontTx/>
              <a:buNone/>
              <a:defRPr sz="4900"/>
            </a:pPr>
            <a:r>
              <a:rPr lang="el-GR" sz="4900" dirty="0">
                <a:solidFill>
                  <a:schemeClr val="tx2"/>
                </a:solidFill>
              </a:rPr>
              <a:t>Για να γράψετε μια συνάρτηση, πρέπει να έχετε μια επικεφαλίδα και ένα μπλοκ κώδικα με εσοχή.</a:t>
            </a:r>
          </a:p>
          <a:p>
            <a:pPr marL="0" indent="0" defTabSz="808990">
              <a:spcBef>
                <a:spcPts val="3300"/>
              </a:spcBef>
              <a:buClrTx/>
              <a:buSzTx/>
              <a:buFontTx/>
              <a:buNone/>
              <a:defRPr sz="4900"/>
            </a:pPr>
            <a:r>
              <a:rPr lang="el-GR" sz="4900" dirty="0">
                <a:solidFill>
                  <a:schemeClr val="tx2"/>
                </a:solidFill>
              </a:rPr>
              <a:t> Η επικεφαλίδα ξεκινά με τη λέξη-κλειδί </a:t>
            </a:r>
            <a:r>
              <a:rPr lang="en-US" sz="4900" b="1" dirty="0">
                <a:solidFill>
                  <a:schemeClr val="tx2"/>
                </a:solidFill>
              </a:rPr>
              <a:t>def</a:t>
            </a:r>
            <a:r>
              <a:rPr lang="en-US" sz="4900" dirty="0">
                <a:solidFill>
                  <a:schemeClr val="tx2"/>
                </a:solidFill>
              </a:rPr>
              <a:t> </a:t>
            </a:r>
            <a:r>
              <a:rPr lang="el-GR" sz="4900" dirty="0">
                <a:solidFill>
                  <a:schemeClr val="tx2"/>
                </a:solidFill>
              </a:rPr>
              <a:t>και το όνομα της συνάρτησης, ακολουθούμενη από παρενθέσεις &amp; άνω και κάτω τελεία. Το μπλοκ κώδικα με εσοχή εκτελεί κάποιο είδος λειτουργίας. </a:t>
            </a:r>
            <a:endParaRPr lang="en-US" sz="4900" dirty="0">
              <a:solidFill>
                <a:schemeClr val="tx2"/>
              </a:solidFill>
            </a:endParaRP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47</a:t>
            </a:fld>
            <a:endParaRPr/>
          </a:p>
        </p:txBody>
      </p:sp>
    </p:spTree>
    <p:extLst>
      <p:ext uri="{BB962C8B-B14F-4D97-AF65-F5344CB8AC3E}">
        <p14:creationId xmlns:p14="http://schemas.microsoft.com/office/powerpoint/2010/main" val="980995817"/>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68502"/>
            <a:ext cx="22479000" cy="9610238"/>
          </a:xfrm>
          <a:prstGeom prst="rect">
            <a:avLst/>
          </a:prstGeom>
        </p:spPr>
        <p:txBody>
          <a:bodyPr anchor="t">
            <a:normAutofit/>
          </a:bodyPr>
          <a:lstStyle/>
          <a:p>
            <a:pPr marL="0" indent="0" defTabSz="808990">
              <a:spcBef>
                <a:spcPts val="3300"/>
              </a:spcBef>
              <a:buClrTx/>
              <a:buSzTx/>
              <a:buFontTx/>
              <a:buNone/>
              <a:defRPr sz="4900"/>
            </a:pPr>
            <a:r>
              <a:rPr lang="el-GR" sz="4900" b="1" dirty="0">
                <a:solidFill>
                  <a:schemeClr val="tx2"/>
                </a:solidFill>
              </a:rPr>
              <a:t>Αυτή η σύνταξη μοιάζει με:</a:t>
            </a:r>
          </a:p>
          <a:p>
            <a:pPr marL="0" indent="0" defTabSz="808990">
              <a:spcBef>
                <a:spcPts val="3300"/>
              </a:spcBef>
              <a:buClrTx/>
              <a:buSzTx/>
              <a:buFontTx/>
              <a:buNone/>
              <a:defRPr sz="4900"/>
            </a:pPr>
            <a:endParaRPr lang="el-GR" sz="4900" dirty="0">
              <a:solidFill>
                <a:schemeClr val="tx2"/>
              </a:solidFill>
            </a:endParaRPr>
          </a:p>
          <a:p>
            <a:pPr marL="0" indent="0" defTabSz="808990">
              <a:spcBef>
                <a:spcPts val="3300"/>
              </a:spcBef>
              <a:buClrTx/>
              <a:buSzTx/>
              <a:buFontTx/>
              <a:buNone/>
              <a:defRPr sz="4900"/>
            </a:pPr>
            <a:br>
              <a:rPr lang="el-GR" sz="4900" dirty="0">
                <a:solidFill>
                  <a:schemeClr val="tx2"/>
                </a:solidFill>
              </a:rPr>
            </a:br>
            <a:endParaRPr lang="el-GR" sz="4900" dirty="0">
              <a:solidFill>
                <a:schemeClr val="tx2"/>
              </a:solidFill>
            </a:endParaRPr>
          </a:p>
          <a:p>
            <a:pPr defTabSz="808990">
              <a:spcBef>
                <a:spcPts val="3300"/>
              </a:spcBef>
              <a:buClrTx/>
              <a:buSzTx/>
              <a:defRPr sz="4900"/>
            </a:pPr>
            <a:r>
              <a:rPr lang="el-GR" sz="4900" dirty="0">
                <a:solidFill>
                  <a:schemeClr val="tx2"/>
                </a:solidFill>
              </a:rPr>
              <a:t>Η λέξη-κλειδί </a:t>
            </a:r>
            <a:r>
              <a:rPr lang="en-US" sz="4900" b="1" dirty="0">
                <a:solidFill>
                  <a:schemeClr val="tx2"/>
                </a:solidFill>
              </a:rPr>
              <a:t>def</a:t>
            </a:r>
            <a:r>
              <a:rPr lang="en-US" sz="4900" dirty="0">
                <a:solidFill>
                  <a:schemeClr val="tx2"/>
                </a:solidFill>
              </a:rPr>
              <a:t> </a:t>
            </a:r>
            <a:r>
              <a:rPr lang="el-GR" sz="4900" dirty="0">
                <a:solidFill>
                  <a:schemeClr val="tx2"/>
                </a:solidFill>
              </a:rPr>
              <a:t>λέει στην </a:t>
            </a:r>
            <a:r>
              <a:rPr lang="en-US" sz="4900" dirty="0">
                <a:solidFill>
                  <a:schemeClr val="tx2"/>
                </a:solidFill>
              </a:rPr>
              <a:t>Python </a:t>
            </a:r>
            <a:r>
              <a:rPr lang="el-GR" sz="4900" dirty="0">
                <a:solidFill>
                  <a:schemeClr val="tx2"/>
                </a:solidFill>
              </a:rPr>
              <a:t>ότι ορίζουμε μια συνάρτηση. </a:t>
            </a:r>
          </a:p>
          <a:p>
            <a:pPr defTabSz="808990">
              <a:spcBef>
                <a:spcPts val="3300"/>
              </a:spcBef>
              <a:buClrTx/>
              <a:buSzTx/>
              <a:defRPr sz="4900"/>
            </a:pPr>
            <a:r>
              <a:rPr lang="el-GR" sz="4900" dirty="0">
                <a:solidFill>
                  <a:schemeClr val="tx2"/>
                </a:solidFill>
              </a:rPr>
              <a:t>Αυτή η συνάρτηση ονομάζεται </a:t>
            </a:r>
            <a:r>
              <a:rPr lang="en" sz="4900" b="1" dirty="0">
                <a:solidFill>
                  <a:schemeClr val="tx2"/>
                </a:solidFill>
              </a:rPr>
              <a:t>function_name</a:t>
            </a:r>
            <a:r>
              <a:rPr lang="en-US" sz="4900" b="1" dirty="0">
                <a:solidFill>
                  <a:schemeClr val="tx2"/>
                </a:solidFill>
              </a:rPr>
              <a:t>. </a:t>
            </a:r>
            <a:endParaRPr lang="el-GR" sz="4900" b="1" dirty="0">
              <a:solidFill>
                <a:schemeClr val="tx2"/>
              </a:solidFill>
            </a:endParaRPr>
          </a:p>
          <a:p>
            <a:pPr defTabSz="808990">
              <a:spcBef>
                <a:spcPts val="3300"/>
              </a:spcBef>
              <a:buClrTx/>
              <a:buSzTx/>
              <a:defRPr sz="4900"/>
            </a:pPr>
            <a:r>
              <a:rPr lang="el-GR" sz="4900" dirty="0">
                <a:solidFill>
                  <a:schemeClr val="tx2"/>
                </a:solidFill>
              </a:rPr>
              <a:t>Ό, τι έχει εσοχή μετά την : είναι αυτό που εκτελείται όταν καλείται </a:t>
            </a:r>
            <a:r>
              <a:rPr lang="en" sz="4900" b="1" dirty="0">
                <a:solidFill>
                  <a:schemeClr val="tx2"/>
                </a:solidFill>
              </a:rPr>
              <a:t>function_name</a:t>
            </a:r>
            <a:r>
              <a:rPr lang="el-GR" sz="4900" b="1" dirty="0">
                <a:solidFill>
                  <a:schemeClr val="tx2"/>
                </a:solidFill>
              </a:rPr>
              <a:t>()</a:t>
            </a:r>
            <a:r>
              <a:rPr lang="en-US" sz="4900" dirty="0">
                <a:solidFill>
                  <a:schemeClr val="tx2"/>
                </a:solidFill>
              </a:rPr>
              <a:t>. </a:t>
            </a: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48</a:t>
            </a:fld>
            <a:endParaRPr/>
          </a:p>
        </p:txBody>
      </p:sp>
      <p:sp>
        <p:nvSpPr>
          <p:cNvPr id="4" name="Ορθογώνιο 3">
            <a:extLst>
              <a:ext uri="{FF2B5EF4-FFF2-40B4-BE49-F238E27FC236}">
                <a16:creationId xmlns:a16="http://schemas.microsoft.com/office/drawing/2014/main" id="{11736E1F-CB13-B248-BB48-8B1C8398CC1D}"/>
              </a:ext>
            </a:extLst>
          </p:cNvPr>
          <p:cNvSpPr/>
          <p:nvPr/>
        </p:nvSpPr>
        <p:spPr>
          <a:xfrm>
            <a:off x="952500" y="4147498"/>
            <a:ext cx="22776180" cy="2980303"/>
          </a:xfrm>
          <a:prstGeom prst="rect">
            <a:avLst/>
          </a:prstGeom>
          <a:solidFill>
            <a:schemeClr val="tx1">
              <a:lumMod val="50000"/>
            </a:schemeClr>
          </a:solid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4400" dirty="0">
                <a:solidFill>
                  <a:schemeClr val="bg2">
                    <a:lumMod val="20000"/>
                    <a:lumOff val="80000"/>
                  </a:schemeClr>
                </a:solidFill>
              </a:rPr>
              <a:t>def function_name(): </a:t>
            </a:r>
            <a:endParaRPr lang="el-GR" sz="4400" dirty="0">
              <a:solidFill>
                <a:schemeClr val="bg2">
                  <a:lumMod val="20000"/>
                  <a:lumOff val="80000"/>
                </a:schemeClr>
              </a:solidFill>
            </a:endParaRPr>
          </a:p>
          <a:p>
            <a:pPr algn="l" defTabSz="808990">
              <a:spcBef>
                <a:spcPts val="3300"/>
              </a:spcBef>
              <a:defRPr sz="4900"/>
            </a:pPr>
            <a:r>
              <a:rPr lang="el-GR" sz="4400" dirty="0">
                <a:solidFill>
                  <a:schemeClr val="bg2">
                    <a:lumMod val="20000"/>
                    <a:lumOff val="80000"/>
                  </a:schemeClr>
                </a:solidFill>
              </a:rPr>
              <a:t>     	</a:t>
            </a:r>
            <a:r>
              <a:rPr lang="en" sz="4400" dirty="0">
                <a:solidFill>
                  <a:schemeClr val="bg2">
                    <a:lumMod val="20000"/>
                    <a:lumOff val="80000"/>
                  </a:schemeClr>
                </a:solidFill>
              </a:rPr>
              <a:t>some code</a:t>
            </a:r>
            <a:endParaRPr lang="el-GR" sz="2400" dirty="0">
              <a:solidFill>
                <a:schemeClr val="bg2">
                  <a:lumMod val="20000"/>
                  <a:lumOff val="80000"/>
                </a:schemeClr>
              </a:solidFill>
            </a:endParaRPr>
          </a:p>
          <a:p>
            <a:pPr marL="0" marR="0" indent="0" algn="l" defTabSz="825500" rtl="0" fontAlgn="auto" latinLnBrk="0" hangingPunct="0">
              <a:lnSpc>
                <a:spcPct val="100000"/>
              </a:lnSpc>
              <a:spcBef>
                <a:spcPts val="0"/>
              </a:spcBef>
              <a:spcAft>
                <a:spcPts val="0"/>
              </a:spcAft>
              <a:buClrTx/>
              <a:buSzTx/>
              <a:buFontTx/>
              <a:buNone/>
              <a:tabLst/>
            </a:pPr>
            <a:endParaRPr kumimoji="0" lang="el-GR" sz="4400" b="0" i="0" u="none" strike="noStrike" cap="none" spc="0" normalizeH="0" baseline="0" dirty="0">
              <a:ln>
                <a:noFill/>
              </a:ln>
              <a:solidFill>
                <a:schemeClr val="bg2">
                  <a:lumMod val="20000"/>
                  <a:lumOff val="80000"/>
                </a:schemeClr>
              </a:solidFill>
              <a:effectLst>
                <a:outerShdw blurRad="25400" dist="33948" dir="2700000" rotWithShape="0">
                  <a:srgbClr val="3B3936"/>
                </a:outerShdw>
              </a:effectLst>
              <a:uFillTx/>
              <a:latin typeface="Palatino"/>
              <a:ea typeface="Palatino"/>
              <a:cs typeface="Palatino"/>
              <a:sym typeface="Palatino"/>
            </a:endParaRPr>
          </a:p>
        </p:txBody>
      </p:sp>
    </p:spTree>
    <p:extLst>
      <p:ext uri="{BB962C8B-B14F-4D97-AF65-F5344CB8AC3E}">
        <p14:creationId xmlns:p14="http://schemas.microsoft.com/office/powerpoint/2010/main" val="3601556894"/>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LEARN PYTHON: SYNTAX"/>
          <p:cNvSpPr txBox="1">
            <a:spLocks noGrp="1"/>
          </p:cNvSpPr>
          <p:nvPr>
            <p:ph type="title"/>
          </p:nvPr>
        </p:nvSpPr>
        <p:spPr>
          <a:prstGeom prst="rect">
            <a:avLst/>
          </a:prstGeom>
        </p:spPr>
        <p:txBody>
          <a:bodyPr/>
          <a:lstStyle/>
          <a:p>
            <a:r>
              <a:rPr dirty="0"/>
              <a:t>LEARN PYTHON: </a:t>
            </a:r>
            <a:r>
              <a:rPr lang="en-US" dirty="0"/>
              <a:t>FUNCTIONS</a:t>
            </a:r>
            <a:endParaRPr dirty="0"/>
          </a:p>
        </p:txBody>
      </p:sp>
      <p:sp>
        <p:nvSpPr>
          <p:cNvPr id="266" name="Οδηγίες (01. Syntax / 10. Exponents.py)…"/>
          <p:cNvSpPr txBox="1">
            <a:spLocks noGrp="1"/>
          </p:cNvSpPr>
          <p:nvPr>
            <p:ph type="body" sz="half" idx="1"/>
          </p:nvPr>
        </p:nvSpPr>
        <p:spPr>
          <a:xfrm>
            <a:off x="952500" y="3797300"/>
            <a:ext cx="13309377" cy="8928100"/>
          </a:xfrm>
          <a:prstGeom prst="rect">
            <a:avLst/>
          </a:prstGeom>
        </p:spPr>
        <p:txBody>
          <a:bodyPr anchor="t">
            <a:normAutofit/>
          </a:bodyPr>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sz="4000" dirty="0" err="1"/>
              <a:t>Οδηγίες</a:t>
            </a:r>
            <a:r>
              <a:rPr sz="4000" dirty="0"/>
              <a:t> (0</a:t>
            </a:r>
            <a:r>
              <a:rPr lang="en-US" sz="4000" dirty="0"/>
              <a:t>2</a:t>
            </a:r>
            <a:r>
              <a:rPr sz="4000" dirty="0"/>
              <a:t>.</a:t>
            </a:r>
            <a:r>
              <a:rPr lang="en-US" sz="4000" dirty="0"/>
              <a:t> Functions</a:t>
            </a:r>
            <a:r>
              <a:rPr sz="4000" dirty="0"/>
              <a:t> / </a:t>
            </a:r>
            <a:r>
              <a:rPr lang="en-US" sz="4000" dirty="0"/>
              <a:t>03</a:t>
            </a:r>
            <a:r>
              <a:rPr sz="4000" dirty="0"/>
              <a:t>. </a:t>
            </a:r>
            <a:r>
              <a:rPr lang="en-US" sz="4000" dirty="0"/>
              <a:t>Write a Function</a:t>
            </a:r>
            <a:r>
              <a:rPr sz="4000" dirty="0"/>
              <a:t>.py)</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sz="4000" dirty="0"/>
              <a:t> </a:t>
            </a:r>
            <a:r>
              <a:rPr lang="el-GR" sz="4000" dirty="0"/>
              <a:t>Γράψτε μια συνάρτηση που ονομάζεται </a:t>
            </a:r>
            <a:r>
              <a:rPr lang="en-US" sz="4000" dirty="0" err="1"/>
              <a:t>loading_screen</a:t>
            </a:r>
            <a:r>
              <a:rPr lang="en-US" sz="4000" dirty="0"/>
              <a:t> </a:t>
            </a:r>
            <a:r>
              <a:rPr lang="el-GR" sz="4000" dirty="0"/>
              <a:t>και εκτυπώνει:</a:t>
            </a:r>
          </a:p>
          <a:p>
            <a:pPr marL="0" lvl="1" indent="0" defTabSz="751205">
              <a:spcBef>
                <a:spcPts val="2200"/>
              </a:spcBef>
              <a:buClr>
                <a:srgbClr val="000000"/>
              </a:buClr>
              <a:buSzPct val="100000"/>
              <a:buNone/>
              <a:defRPr sz="3822">
                <a:latin typeface="Avenir Next Regular"/>
                <a:ea typeface="Avenir Next Regular"/>
                <a:cs typeface="Avenir Next Regular"/>
                <a:sym typeface="Avenir Next Regular"/>
              </a:defRPr>
            </a:pPr>
            <a:r>
              <a:rPr lang="el-GR" sz="4000" dirty="0"/>
              <a:t>"Αυτή η σελίδα φορτώνει ..." στην κονσόλα.</a:t>
            </a:r>
            <a:r>
              <a:rPr lang="en" sz="4000" dirty="0"/>
              <a:t> </a:t>
            </a:r>
            <a:endParaRPr lang="el-GR" sz="4000" dirty="0"/>
          </a:p>
          <a:p>
            <a:pPr marL="0" lvl="1" indent="0" defTabSz="751205">
              <a:spcBef>
                <a:spcPts val="2200"/>
              </a:spcBef>
              <a:buClr>
                <a:srgbClr val="000000"/>
              </a:buClr>
              <a:buSzPct val="100000"/>
              <a:buNone/>
              <a:defRPr sz="3822">
                <a:latin typeface="Avenir Next Regular"/>
                <a:ea typeface="Avenir Next Regular"/>
                <a:cs typeface="Avenir Next Regular"/>
                <a:sym typeface="Avenir Next Regular"/>
              </a:defRPr>
            </a:pPr>
            <a:endParaRPr lang="el-GR" sz="4000"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Καλέστε αυτήν τη συνάρτηση για να δείτε τι εκτυπώνεται.</a:t>
            </a:r>
            <a:endParaRPr sz="4000" dirty="0"/>
          </a:p>
        </p:txBody>
      </p:sp>
      <p:sp>
        <p:nvSpPr>
          <p:cNvPr id="267"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49</a:t>
            </a:fld>
            <a:endParaRPr/>
          </a:p>
        </p:txBody>
      </p:sp>
      <p:pic>
        <p:nvPicPr>
          <p:cNvPr id="268"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extLst>
      <p:ext uri="{BB962C8B-B14F-4D97-AF65-F5344CB8AC3E}">
        <p14:creationId xmlns:p14="http://schemas.microsoft.com/office/powerpoint/2010/main" val="218997862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58" name="Το πρώτο πράγμα που πρόκειται να κάνουμε είναι να δείξουμε πώς να πείτε σε έναν υπολογιστή να αγνοήσει μέρος ενός προγράμματος.…"/>
          <p:cNvSpPr txBox="1">
            <a:spLocks noGrp="1"/>
          </p:cNvSpPr>
          <p:nvPr>
            <p:ph type="body" idx="1"/>
          </p:nvPr>
        </p:nvSpPr>
        <p:spPr>
          <a:prstGeom prst="rect">
            <a:avLst/>
          </a:prstGeom>
        </p:spPr>
        <p:txBody>
          <a:bodyPr/>
          <a:lstStyle/>
          <a:p>
            <a:pPr marL="0" indent="0">
              <a:buClrTx/>
              <a:buSzTx/>
              <a:buFontTx/>
              <a:buNone/>
            </a:pPr>
            <a:r>
              <a:t>Το πρώτο πράγμα που πρόκειται να κάνουμε είναι να δείξουμε πώς να πείτε σε έναν υπολογιστή να αγνοήσει μέρος ενός προγράμματος. </a:t>
            </a:r>
          </a:p>
          <a:p>
            <a:pPr marL="0" indent="0">
              <a:buClrTx/>
              <a:buSzTx/>
              <a:buFontTx/>
              <a:buNone/>
            </a:pPr>
            <a:endParaRPr/>
          </a:p>
          <a:p>
            <a:pPr marL="0" indent="0">
              <a:buClrTx/>
              <a:buSzTx/>
              <a:buFontTx/>
              <a:buNone/>
            </a:pPr>
            <a:r>
              <a:t>Κείμενο που γράφεται σε ένα πρόγραμμα αλλά δεν εκτελείται από τον υπολογιστή ονομάζεται σχόλιο. Η Python ερμηνεύει οτιδήποτε μετά το # ως σχόλιο.</a:t>
            </a:r>
          </a:p>
        </p:txBody>
      </p:sp>
      <p:sp>
        <p:nvSpPr>
          <p:cNvPr id="159"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a:t>
            </a:fld>
            <a:endParaRP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68502"/>
            <a:ext cx="22479000" cy="9610238"/>
          </a:xfrm>
          <a:prstGeom prst="rect">
            <a:avLst/>
          </a:prstGeom>
        </p:spPr>
        <p:txBody>
          <a:bodyPr anchor="t">
            <a:normAutofit/>
          </a:bodyPr>
          <a:lstStyle/>
          <a:p>
            <a:pPr marL="0" indent="0" defTabSz="808990">
              <a:spcBef>
                <a:spcPts val="3300"/>
              </a:spcBef>
              <a:buClrTx/>
              <a:buSzTx/>
              <a:buFontTx/>
              <a:buNone/>
              <a:defRPr sz="4900"/>
            </a:pPr>
            <a:r>
              <a:rPr lang="el-GR" sz="4900" b="1" dirty="0">
                <a:solidFill>
                  <a:schemeClr val="tx2"/>
                </a:solidFill>
              </a:rPr>
              <a:t>Εσοχή (</a:t>
            </a:r>
            <a:r>
              <a:rPr lang="en-US" sz="4900" b="1" dirty="0">
                <a:solidFill>
                  <a:schemeClr val="tx2"/>
                </a:solidFill>
              </a:rPr>
              <a:t>TAB</a:t>
            </a:r>
            <a:r>
              <a:rPr lang="el-GR" sz="4900" b="1" dirty="0">
                <a:solidFill>
                  <a:schemeClr val="tx2"/>
                </a:solidFill>
              </a:rPr>
              <a:t>)</a:t>
            </a:r>
          </a:p>
          <a:p>
            <a:pPr marL="0" indent="0" defTabSz="808990">
              <a:spcBef>
                <a:spcPts val="3300"/>
              </a:spcBef>
              <a:buClrTx/>
              <a:buSzTx/>
              <a:buFontTx/>
              <a:buNone/>
              <a:defRPr sz="4900"/>
            </a:pPr>
            <a:r>
              <a:rPr lang="el-GR" sz="4900" dirty="0">
                <a:solidFill>
                  <a:schemeClr val="tx2"/>
                </a:solidFill>
              </a:rPr>
              <a:t>Εξετάστε αυτήν τη λειτουργία:</a:t>
            </a:r>
            <a:endParaRPr lang="en-US" sz="4900" dirty="0">
              <a:solidFill>
                <a:schemeClr val="tx2"/>
              </a:solidFill>
            </a:endParaRPr>
          </a:p>
          <a:p>
            <a:pPr marL="0" indent="0" defTabSz="808990">
              <a:spcBef>
                <a:spcPts val="3300"/>
              </a:spcBef>
              <a:buClrTx/>
              <a:buSzTx/>
              <a:buFontTx/>
              <a:buNone/>
              <a:defRPr sz="4900"/>
            </a:pPr>
            <a:endParaRPr lang="en-US" sz="4900" dirty="0">
              <a:solidFill>
                <a:schemeClr val="tx2"/>
              </a:solidFill>
            </a:endParaRPr>
          </a:p>
          <a:p>
            <a:pPr marL="0" indent="0" defTabSz="808990">
              <a:spcBef>
                <a:spcPts val="3300"/>
              </a:spcBef>
              <a:buClrTx/>
              <a:buSzTx/>
              <a:buFontTx/>
              <a:buNone/>
              <a:defRPr sz="4900"/>
            </a:pPr>
            <a:endParaRPr lang="en-US" sz="4900" dirty="0">
              <a:solidFill>
                <a:schemeClr val="tx2"/>
              </a:solidFill>
            </a:endParaRPr>
          </a:p>
          <a:p>
            <a:pPr marL="0" indent="0" defTabSz="808990">
              <a:spcBef>
                <a:spcPts val="3300"/>
              </a:spcBef>
              <a:buClrTx/>
              <a:buSzTx/>
              <a:buFontTx/>
              <a:buNone/>
              <a:defRPr sz="4900"/>
            </a:pPr>
            <a:endParaRPr lang="el-GR" sz="4900" dirty="0">
              <a:solidFill>
                <a:schemeClr val="tx2"/>
              </a:solidFill>
            </a:endParaRPr>
          </a:p>
          <a:p>
            <a:pPr defTabSz="808990">
              <a:spcBef>
                <a:spcPts val="3300"/>
              </a:spcBef>
              <a:buClrTx/>
              <a:buSzTx/>
              <a:defRPr sz="4900"/>
            </a:pPr>
            <a:r>
              <a:rPr lang="el-GR" sz="4900" dirty="0">
                <a:solidFill>
                  <a:schemeClr val="tx2"/>
                </a:solidFill>
              </a:rPr>
              <a:t>Οι δηλώσεις εκτύπωσης εκτελούνται όλες μαζί όταν καλείται η συν</a:t>
            </a:r>
            <a:r>
              <a:rPr lang="en" sz="4900" dirty="0">
                <a:solidFill>
                  <a:schemeClr val="tx2"/>
                </a:solidFill>
              </a:rPr>
              <a:t>ά</a:t>
            </a:r>
            <a:r>
              <a:rPr lang="el-GR" sz="4900" dirty="0" err="1">
                <a:solidFill>
                  <a:schemeClr val="tx2"/>
                </a:solidFill>
              </a:rPr>
              <a:t>ρτηση</a:t>
            </a:r>
            <a:r>
              <a:rPr lang="el-GR" sz="4900" dirty="0">
                <a:solidFill>
                  <a:schemeClr val="tx2"/>
                </a:solidFill>
              </a:rPr>
              <a:t>. Αυτό συμβαίνει επειδή έχουν το ίδιο επίπεδο εσοχής. </a:t>
            </a:r>
          </a:p>
          <a:p>
            <a:pPr defTabSz="808990">
              <a:spcBef>
                <a:spcPts val="3300"/>
              </a:spcBef>
              <a:buClrTx/>
              <a:buSzTx/>
              <a:defRPr sz="4900"/>
            </a:pPr>
            <a:r>
              <a:rPr lang="el-GR" sz="4900" dirty="0">
                <a:solidFill>
                  <a:schemeClr val="tx2"/>
                </a:solidFill>
              </a:rPr>
              <a:t>Εάν θέλαμε να γράψουμε μια άλλη γραμμή εκτός συνάρτησης θα πρέπει η νέα γραμμή να μην έχει εσοχή.</a:t>
            </a:r>
            <a:endParaRPr lang="en-US" sz="4900" dirty="0">
              <a:solidFill>
                <a:schemeClr val="tx2"/>
              </a:solidFill>
            </a:endParaRP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50</a:t>
            </a:fld>
            <a:endParaRPr/>
          </a:p>
        </p:txBody>
      </p:sp>
      <p:sp>
        <p:nvSpPr>
          <p:cNvPr id="5" name="Ορθογώνιο 4">
            <a:extLst>
              <a:ext uri="{FF2B5EF4-FFF2-40B4-BE49-F238E27FC236}">
                <a16:creationId xmlns:a16="http://schemas.microsoft.com/office/drawing/2014/main" id="{85CFA3DB-501B-2C4C-986D-5ABE52151BD5}"/>
              </a:ext>
            </a:extLst>
          </p:cNvPr>
          <p:cNvSpPr/>
          <p:nvPr/>
        </p:nvSpPr>
        <p:spPr>
          <a:xfrm>
            <a:off x="952500" y="5305108"/>
            <a:ext cx="23431500" cy="3403496"/>
          </a:xfrm>
          <a:prstGeom prst="rect">
            <a:avLst/>
          </a:prstGeom>
          <a:solidFill>
            <a:schemeClr val="tx1">
              <a:lumMod val="50000"/>
            </a:schemeClr>
          </a:solid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4400" dirty="0">
                <a:solidFill>
                  <a:schemeClr val="bg2">
                    <a:lumMod val="20000"/>
                    <a:lumOff val="80000"/>
                  </a:schemeClr>
                </a:solidFill>
              </a:rPr>
              <a:t>def </a:t>
            </a:r>
            <a:r>
              <a:rPr lang="en-US" sz="4400" dirty="0" err="1">
                <a:solidFill>
                  <a:schemeClr val="bg2">
                    <a:lumMod val="20000"/>
                    <a:lumOff val="80000"/>
                  </a:schemeClr>
                </a:solidFill>
              </a:rPr>
              <a:t>loading_screen</a:t>
            </a:r>
            <a:r>
              <a:rPr lang="en" sz="4400" dirty="0">
                <a:solidFill>
                  <a:schemeClr val="bg2">
                    <a:lumMod val="20000"/>
                    <a:lumOff val="80000"/>
                  </a:schemeClr>
                </a:solidFill>
              </a:rPr>
              <a:t>(): </a:t>
            </a:r>
            <a:endParaRPr lang="el-GR" sz="4400" dirty="0">
              <a:solidFill>
                <a:schemeClr val="bg2">
                  <a:lumMod val="20000"/>
                  <a:lumOff val="80000"/>
                </a:schemeClr>
              </a:solidFill>
            </a:endParaRPr>
          </a:p>
          <a:p>
            <a:pPr algn="l" defTabSz="808990">
              <a:spcBef>
                <a:spcPts val="3300"/>
              </a:spcBef>
              <a:defRPr sz="4900"/>
            </a:pPr>
            <a:r>
              <a:rPr lang="el-GR" sz="4400" dirty="0">
                <a:solidFill>
                  <a:schemeClr val="bg2">
                    <a:lumMod val="20000"/>
                    <a:lumOff val="80000"/>
                  </a:schemeClr>
                </a:solidFill>
              </a:rPr>
              <a:t>     	</a:t>
            </a:r>
            <a:r>
              <a:rPr lang="en-US" sz="4400" dirty="0">
                <a:solidFill>
                  <a:schemeClr val="bg2">
                    <a:lumMod val="20000"/>
                    <a:lumOff val="80000"/>
                  </a:schemeClr>
                </a:solidFill>
              </a:rPr>
              <a:t>print(‘Loading….’)</a:t>
            </a:r>
          </a:p>
          <a:p>
            <a:pPr algn="l" defTabSz="808990">
              <a:spcBef>
                <a:spcPts val="3300"/>
              </a:spcBef>
              <a:defRPr sz="4900"/>
            </a:pPr>
            <a:r>
              <a:rPr lang="en-US" sz="4400" dirty="0">
                <a:solidFill>
                  <a:schemeClr val="bg2">
                    <a:lumMod val="20000"/>
                    <a:lumOff val="80000"/>
                  </a:schemeClr>
                </a:solidFill>
                <a:effectLst>
                  <a:outerShdw blurRad="25400" dist="33948" dir="2700000" rotWithShape="0">
                    <a:srgbClr val="3B3936"/>
                  </a:outerShdw>
                </a:effectLst>
                <a:latin typeface="Palatino"/>
                <a:ea typeface="Palatino"/>
                <a:cs typeface="Palatino"/>
              </a:rPr>
              <a:t>		</a:t>
            </a:r>
            <a:r>
              <a:rPr lang="en-US" sz="4400"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ea typeface="Palatino"/>
                <a:cs typeface="Futura Medium" panose="020B0602020204020303" pitchFamily="34" charset="-79"/>
              </a:rPr>
              <a:t>print(‘please wait’)</a:t>
            </a:r>
            <a:endParaRPr kumimoji="0" lang="el-GR" sz="4400" b="0" i="0" u="none" strike="noStrike" cap="none" spc="0" normalizeH="0" baseline="0" dirty="0">
              <a:ln>
                <a:noFill/>
              </a:ln>
              <a:solidFill>
                <a:schemeClr val="bg2">
                  <a:lumMod val="20000"/>
                  <a:lumOff val="80000"/>
                </a:schemeClr>
              </a:solidFill>
              <a:effectLst>
                <a:outerShdw blurRad="25400" dist="33948" dir="2700000" rotWithShape="0">
                  <a:srgbClr val="3B3936"/>
                </a:outerShdw>
              </a:effectLst>
              <a:uFillTx/>
              <a:latin typeface="Futura Medium" panose="020B0602020204020303" pitchFamily="34" charset="-79"/>
              <a:ea typeface="Palatino"/>
              <a:cs typeface="Futura Medium" panose="020B0602020204020303" pitchFamily="34" charset="-79"/>
              <a:sym typeface="Palatino"/>
            </a:endParaRPr>
          </a:p>
        </p:txBody>
      </p:sp>
    </p:spTree>
    <p:extLst>
      <p:ext uri="{BB962C8B-B14F-4D97-AF65-F5344CB8AC3E}">
        <p14:creationId xmlns:p14="http://schemas.microsoft.com/office/powerpoint/2010/main" val="3332139729"/>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68502"/>
            <a:ext cx="22479000" cy="9610238"/>
          </a:xfrm>
          <a:prstGeom prst="rect">
            <a:avLst/>
          </a:prstGeom>
        </p:spPr>
        <p:txBody>
          <a:bodyPr anchor="t">
            <a:normAutofit/>
          </a:bodyPr>
          <a:lstStyle/>
          <a:p>
            <a:pPr marL="0" indent="0" defTabSz="808990">
              <a:spcBef>
                <a:spcPts val="3300"/>
              </a:spcBef>
              <a:buClrTx/>
              <a:buSzTx/>
              <a:buFontTx/>
              <a:buNone/>
              <a:defRPr sz="4900"/>
            </a:pPr>
            <a:r>
              <a:rPr lang="el-GR" sz="4900" b="1" dirty="0">
                <a:solidFill>
                  <a:schemeClr val="tx2"/>
                </a:solidFill>
              </a:rPr>
              <a:t>Εσοχή (</a:t>
            </a:r>
            <a:r>
              <a:rPr lang="en-US" sz="4900" b="1" dirty="0">
                <a:solidFill>
                  <a:schemeClr val="tx2"/>
                </a:solidFill>
              </a:rPr>
              <a:t>TAB</a:t>
            </a:r>
            <a:r>
              <a:rPr lang="el-GR" sz="4900" b="1" dirty="0">
                <a:solidFill>
                  <a:schemeClr val="tx2"/>
                </a:solidFill>
              </a:rPr>
              <a:t>)</a:t>
            </a:r>
          </a:p>
          <a:p>
            <a:pPr marL="0" indent="0" defTabSz="808990">
              <a:spcBef>
                <a:spcPts val="3300"/>
              </a:spcBef>
              <a:buClrTx/>
              <a:buSzTx/>
              <a:buFontTx/>
              <a:buNone/>
              <a:defRPr sz="4900"/>
            </a:pPr>
            <a:r>
              <a:rPr lang="el-GR" sz="4900" dirty="0">
                <a:solidFill>
                  <a:schemeClr val="tx2"/>
                </a:solidFill>
              </a:rPr>
              <a:t>Εξετάστε αυτήν τη λειτουργία:</a:t>
            </a:r>
            <a:endParaRPr lang="en-US" sz="4900" dirty="0">
              <a:solidFill>
                <a:schemeClr val="tx2"/>
              </a:solidFill>
            </a:endParaRPr>
          </a:p>
          <a:p>
            <a:pPr marL="0" indent="0" defTabSz="808990">
              <a:spcBef>
                <a:spcPts val="3300"/>
              </a:spcBef>
              <a:buClrTx/>
              <a:buSzTx/>
              <a:buFontTx/>
              <a:buNone/>
              <a:defRPr sz="4900"/>
            </a:pPr>
            <a:endParaRPr lang="en-US" sz="4900" dirty="0">
              <a:solidFill>
                <a:schemeClr val="tx2"/>
              </a:solidFill>
            </a:endParaRPr>
          </a:p>
          <a:p>
            <a:pPr marL="0" indent="0" defTabSz="808990">
              <a:spcBef>
                <a:spcPts val="3300"/>
              </a:spcBef>
              <a:buClrTx/>
              <a:buSzTx/>
              <a:buFontTx/>
              <a:buNone/>
              <a:defRPr sz="4900"/>
            </a:pPr>
            <a:endParaRPr lang="en-US" sz="4900" dirty="0">
              <a:solidFill>
                <a:schemeClr val="tx2"/>
              </a:solidFill>
            </a:endParaRPr>
          </a:p>
          <a:p>
            <a:pPr marL="0" indent="0" defTabSz="808990">
              <a:spcBef>
                <a:spcPts val="3300"/>
              </a:spcBef>
              <a:buClrTx/>
              <a:buSzTx/>
              <a:buFontTx/>
              <a:buNone/>
              <a:defRPr sz="4900"/>
            </a:pPr>
            <a:endParaRPr lang="el-GR" sz="4900" dirty="0">
              <a:solidFill>
                <a:schemeClr val="tx2"/>
              </a:solidFill>
            </a:endParaRPr>
          </a:p>
          <a:p>
            <a:pPr defTabSz="808990">
              <a:spcBef>
                <a:spcPts val="3300"/>
              </a:spcBef>
              <a:buClrTx/>
              <a:buSzTx/>
              <a:defRPr sz="4900"/>
            </a:pPr>
            <a:r>
              <a:rPr lang="el-GR" sz="4900" dirty="0">
                <a:solidFill>
                  <a:schemeClr val="tx2"/>
                </a:solidFill>
              </a:rPr>
              <a:t>Το αποτέλεσμα της εντολής είναι το τελευταίο </a:t>
            </a:r>
            <a:r>
              <a:rPr lang="en-US" sz="4900" dirty="0">
                <a:solidFill>
                  <a:schemeClr val="tx2"/>
                </a:solidFill>
              </a:rPr>
              <a:t>print() </a:t>
            </a:r>
            <a:r>
              <a:rPr lang="el-GR" sz="4900" dirty="0">
                <a:solidFill>
                  <a:schemeClr val="tx2"/>
                </a:solidFill>
              </a:rPr>
              <a:t>να εκτελεστεί ακόμα και αν δεν καλέσουμε την συνάρτηση.</a:t>
            </a: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51</a:t>
            </a:fld>
            <a:endParaRPr/>
          </a:p>
        </p:txBody>
      </p:sp>
      <p:sp>
        <p:nvSpPr>
          <p:cNvPr id="5" name="Ορθογώνιο 4">
            <a:extLst>
              <a:ext uri="{FF2B5EF4-FFF2-40B4-BE49-F238E27FC236}">
                <a16:creationId xmlns:a16="http://schemas.microsoft.com/office/drawing/2014/main" id="{85CFA3DB-501B-2C4C-986D-5ABE52151BD5}"/>
              </a:ext>
            </a:extLst>
          </p:cNvPr>
          <p:cNvSpPr/>
          <p:nvPr/>
        </p:nvSpPr>
        <p:spPr>
          <a:xfrm>
            <a:off x="952500" y="5305108"/>
            <a:ext cx="22479000" cy="3403496"/>
          </a:xfrm>
          <a:prstGeom prst="rect">
            <a:avLst/>
          </a:prstGeom>
          <a:solidFill>
            <a:schemeClr val="tx1">
              <a:lumMod val="50000"/>
            </a:schemeClr>
          </a:solid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4400" dirty="0">
                <a:solidFill>
                  <a:schemeClr val="bg2">
                    <a:lumMod val="20000"/>
                    <a:lumOff val="80000"/>
                  </a:schemeClr>
                </a:solidFill>
              </a:rPr>
              <a:t>def </a:t>
            </a:r>
            <a:r>
              <a:rPr lang="en-US" sz="4400" dirty="0" err="1">
                <a:solidFill>
                  <a:schemeClr val="bg2">
                    <a:lumMod val="20000"/>
                    <a:lumOff val="80000"/>
                  </a:schemeClr>
                </a:solidFill>
              </a:rPr>
              <a:t>loading_screen</a:t>
            </a:r>
            <a:r>
              <a:rPr lang="en" sz="4400" dirty="0">
                <a:solidFill>
                  <a:schemeClr val="bg2">
                    <a:lumMod val="20000"/>
                    <a:lumOff val="80000"/>
                  </a:schemeClr>
                </a:solidFill>
              </a:rPr>
              <a:t>(): </a:t>
            </a:r>
            <a:endParaRPr lang="el-GR" sz="4400" dirty="0">
              <a:solidFill>
                <a:schemeClr val="bg2">
                  <a:lumMod val="20000"/>
                  <a:lumOff val="80000"/>
                </a:schemeClr>
              </a:solidFill>
            </a:endParaRPr>
          </a:p>
          <a:p>
            <a:pPr algn="l" defTabSz="808990">
              <a:spcBef>
                <a:spcPts val="3300"/>
              </a:spcBef>
              <a:defRPr sz="4900"/>
            </a:pPr>
            <a:r>
              <a:rPr lang="el-GR" sz="4400" dirty="0">
                <a:solidFill>
                  <a:schemeClr val="bg2">
                    <a:lumMod val="20000"/>
                    <a:lumOff val="80000"/>
                  </a:schemeClr>
                </a:solidFill>
              </a:rPr>
              <a:t>     	</a:t>
            </a:r>
            <a:r>
              <a:rPr lang="en-US" sz="4400" dirty="0">
                <a:solidFill>
                  <a:schemeClr val="bg2">
                    <a:lumMod val="20000"/>
                    <a:lumOff val="80000"/>
                  </a:schemeClr>
                </a:solidFill>
              </a:rPr>
              <a:t>print(‘Loading….’)</a:t>
            </a:r>
          </a:p>
          <a:p>
            <a:pPr algn="l" defTabSz="808990">
              <a:spcBef>
                <a:spcPts val="3300"/>
              </a:spcBef>
              <a:defRPr sz="4900"/>
            </a:pPr>
            <a:r>
              <a:rPr lang="en-US" sz="4400"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ea typeface="Palatino"/>
                <a:cs typeface="Futura Medium" panose="020B0602020204020303" pitchFamily="34" charset="-79"/>
              </a:rPr>
              <a:t>print(‘please wait’)</a:t>
            </a:r>
            <a:endParaRPr kumimoji="0" lang="el-GR" sz="4400" b="0" i="0" u="none" strike="noStrike" cap="none" spc="0" normalizeH="0" baseline="0" dirty="0">
              <a:ln>
                <a:noFill/>
              </a:ln>
              <a:solidFill>
                <a:schemeClr val="bg2">
                  <a:lumMod val="20000"/>
                  <a:lumOff val="80000"/>
                </a:schemeClr>
              </a:solidFill>
              <a:effectLst>
                <a:outerShdw blurRad="25400" dist="33948" dir="2700000" rotWithShape="0">
                  <a:srgbClr val="3B3936"/>
                </a:outerShdw>
              </a:effectLst>
              <a:uFillTx/>
              <a:latin typeface="Futura Medium" panose="020B0602020204020303" pitchFamily="34" charset="-79"/>
              <a:ea typeface="Palatino"/>
              <a:cs typeface="Futura Medium" panose="020B0602020204020303" pitchFamily="34" charset="-79"/>
              <a:sym typeface="Palatino"/>
            </a:endParaRPr>
          </a:p>
        </p:txBody>
      </p:sp>
    </p:spTree>
    <p:extLst>
      <p:ext uri="{BB962C8B-B14F-4D97-AF65-F5344CB8AC3E}">
        <p14:creationId xmlns:p14="http://schemas.microsoft.com/office/powerpoint/2010/main" val="2455627291"/>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LEARN PYTHON: SYNTAX"/>
          <p:cNvSpPr txBox="1">
            <a:spLocks noGrp="1"/>
          </p:cNvSpPr>
          <p:nvPr>
            <p:ph type="title"/>
          </p:nvPr>
        </p:nvSpPr>
        <p:spPr>
          <a:prstGeom prst="rect">
            <a:avLst/>
          </a:prstGeom>
        </p:spPr>
        <p:txBody>
          <a:bodyPr/>
          <a:lstStyle/>
          <a:p>
            <a:r>
              <a:rPr dirty="0"/>
              <a:t>LEARN PYTHON: </a:t>
            </a:r>
            <a:r>
              <a:rPr lang="en-US" dirty="0"/>
              <a:t>FUNCTIONS</a:t>
            </a:r>
            <a:endParaRPr dirty="0"/>
          </a:p>
        </p:txBody>
      </p:sp>
      <p:sp>
        <p:nvSpPr>
          <p:cNvPr id="266" name="Οδηγίες (01. Syntax / 10. Exponents.py)…"/>
          <p:cNvSpPr txBox="1">
            <a:spLocks noGrp="1"/>
          </p:cNvSpPr>
          <p:nvPr>
            <p:ph type="body" sz="half" idx="1"/>
          </p:nvPr>
        </p:nvSpPr>
        <p:spPr>
          <a:xfrm>
            <a:off x="952500" y="3797300"/>
            <a:ext cx="13309377" cy="8928100"/>
          </a:xfrm>
          <a:prstGeom prst="rect">
            <a:avLst/>
          </a:prstGeom>
        </p:spPr>
        <p:txBody>
          <a:bodyPr anchor="t">
            <a:normAutofit/>
          </a:bodyPr>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sz="4000" dirty="0"/>
              <a:t>Οδηγίες (0</a:t>
            </a:r>
            <a:r>
              <a:rPr lang="en-US" sz="4000" dirty="0"/>
              <a:t>2</a:t>
            </a:r>
            <a:r>
              <a:rPr sz="4000" dirty="0"/>
              <a:t>.</a:t>
            </a:r>
            <a:r>
              <a:rPr lang="en-US" sz="4000" dirty="0"/>
              <a:t> Functions</a:t>
            </a:r>
            <a:r>
              <a:rPr sz="4000" dirty="0"/>
              <a:t> / </a:t>
            </a:r>
            <a:r>
              <a:rPr lang="en-US" sz="4000" dirty="0"/>
              <a:t>0</a:t>
            </a:r>
            <a:r>
              <a:rPr lang="el-GR" sz="4000" dirty="0"/>
              <a:t>4</a:t>
            </a:r>
            <a:r>
              <a:rPr sz="4000" dirty="0"/>
              <a:t>. </a:t>
            </a:r>
            <a:r>
              <a:rPr lang="en-US" sz="4000" dirty="0" err="1"/>
              <a:t>Whitespace</a:t>
            </a:r>
            <a:r>
              <a:rPr sz="4000" dirty="0" err="1"/>
              <a:t>.py</a:t>
            </a:r>
            <a:r>
              <a:rPr sz="4000"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sz="4000" dirty="0"/>
              <a:t> </a:t>
            </a:r>
            <a:r>
              <a:rPr lang="el-GR" sz="4000" dirty="0"/>
              <a:t>Τρ</a:t>
            </a:r>
            <a:r>
              <a:rPr lang="en-US" sz="4000" dirty="0" err="1"/>
              <a:t>έ</a:t>
            </a:r>
            <a:r>
              <a:rPr lang="el-GR" sz="4000" dirty="0" err="1"/>
              <a:t>ξτε</a:t>
            </a:r>
            <a:r>
              <a:rPr lang="el-GR" sz="4000" dirty="0"/>
              <a:t> το αρχείο για να δείτε τι εκτυπώνετε και με ποια σειρά</a:t>
            </a:r>
          </a:p>
          <a:p>
            <a:pPr marL="0" lvl="1" indent="0" defTabSz="751205">
              <a:spcBef>
                <a:spcPts val="2200"/>
              </a:spcBef>
              <a:buClr>
                <a:srgbClr val="000000"/>
              </a:buClr>
              <a:buSzPct val="100000"/>
              <a:buNone/>
              <a:defRPr sz="3822">
                <a:latin typeface="Avenir Next Regular"/>
                <a:ea typeface="Avenir Next Regular"/>
                <a:cs typeface="Avenir Next Regular"/>
                <a:sym typeface="Avenir Next Regular"/>
              </a:defRPr>
            </a:pPr>
            <a:endParaRPr lang="el-GR" sz="4000"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 Αφαιρέστε την εσοχή από το δεύτερο </a:t>
            </a:r>
            <a:r>
              <a:rPr lang="en-US" sz="4000" dirty="0"/>
              <a:t>print()</a:t>
            </a:r>
            <a:r>
              <a:rPr lang="el-GR" sz="4000" dirty="0"/>
              <a:t> &amp; στην συνέχεια τρέξτε πάλι το αρχείο για να δείτε τι εκτυπώνεται.</a:t>
            </a:r>
          </a:p>
        </p:txBody>
      </p:sp>
      <p:sp>
        <p:nvSpPr>
          <p:cNvPr id="267"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52</a:t>
            </a:fld>
            <a:endParaRPr/>
          </a:p>
        </p:txBody>
      </p:sp>
      <p:pic>
        <p:nvPicPr>
          <p:cNvPr id="268"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extLst>
      <p:ext uri="{BB962C8B-B14F-4D97-AF65-F5344CB8AC3E}">
        <p14:creationId xmlns:p14="http://schemas.microsoft.com/office/powerpoint/2010/main" val="2881450457"/>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68502"/>
            <a:ext cx="22479000" cy="9610238"/>
          </a:xfrm>
          <a:prstGeom prst="rect">
            <a:avLst/>
          </a:prstGeom>
        </p:spPr>
        <p:txBody>
          <a:bodyPr anchor="t">
            <a:normAutofit/>
          </a:bodyPr>
          <a:lstStyle/>
          <a:p>
            <a:pPr marL="0" indent="0" defTabSz="808990">
              <a:spcBef>
                <a:spcPts val="3300"/>
              </a:spcBef>
              <a:buClrTx/>
              <a:buSzTx/>
              <a:buFontTx/>
              <a:buNone/>
              <a:defRPr sz="4900"/>
            </a:pPr>
            <a:r>
              <a:rPr lang="el-GR" sz="4900" b="1" dirty="0">
                <a:solidFill>
                  <a:schemeClr val="tx2"/>
                </a:solidFill>
              </a:rPr>
              <a:t>Παράμετροι</a:t>
            </a:r>
          </a:p>
          <a:p>
            <a:pPr defTabSz="808990">
              <a:spcBef>
                <a:spcPts val="3300"/>
              </a:spcBef>
              <a:buClrTx/>
              <a:buSzTx/>
              <a:defRPr sz="4900"/>
            </a:pPr>
            <a:r>
              <a:rPr lang="el-GR" sz="4900" dirty="0">
                <a:solidFill>
                  <a:schemeClr val="tx2"/>
                </a:solidFill>
              </a:rPr>
              <a:t>Ας επιστρέψουμε στην αρχική μας συνάρτηση «</a:t>
            </a:r>
            <a:r>
              <a:rPr lang="en" sz="4900" dirty="0"/>
              <a:t>greet_customer</a:t>
            </a:r>
            <a:r>
              <a:rPr lang="el-GR" sz="4900" dirty="0"/>
              <a:t>()»</a:t>
            </a:r>
            <a:r>
              <a:rPr lang="en" sz="4900" dirty="0">
                <a:solidFill>
                  <a:schemeClr val="tx2"/>
                </a:solidFill>
              </a:rPr>
              <a:t>. </a:t>
            </a:r>
            <a:r>
              <a:rPr lang="el-GR" sz="4900" dirty="0">
                <a:solidFill>
                  <a:schemeClr val="tx2"/>
                </a:solidFill>
              </a:rPr>
              <a:t>Το ιδιαίτερο της ημέρας δεν θα είναι πάντα μανταρίνια, θέλουμε να αλλάζει. Τι γίνεται αν καλέσουμε ξανά αυτές τις τρεις δηλώσεις εκτύπωσης, με μια ειδική μεταβλητή;</a:t>
            </a:r>
          </a:p>
          <a:p>
            <a:pPr defTabSz="808990">
              <a:spcBef>
                <a:spcPts val="3300"/>
              </a:spcBef>
              <a:buClrTx/>
              <a:buSzTx/>
              <a:defRPr sz="4900"/>
            </a:pPr>
            <a:endParaRPr lang="el-GR" sz="4900" dirty="0">
              <a:solidFill>
                <a:schemeClr val="tx2"/>
              </a:solidFill>
            </a:endParaRPr>
          </a:p>
          <a:p>
            <a:pPr defTabSz="808990">
              <a:spcBef>
                <a:spcPts val="3300"/>
              </a:spcBef>
              <a:buClrTx/>
              <a:buSzTx/>
              <a:defRPr sz="4900"/>
            </a:pPr>
            <a:r>
              <a:rPr lang="el-GR" sz="4900" dirty="0">
                <a:solidFill>
                  <a:schemeClr val="tx2"/>
                </a:solidFill>
              </a:rPr>
              <a:t>Μπορούμε να χρησιμοποιήσουμε παραμέτρους, οι οποίες είναι μεταβλητές που μπορείτε να περάσετε στη συνάρτηση όταν την καλείτε.</a:t>
            </a:r>
            <a:endParaRPr lang="en-US" sz="4900" dirty="0">
              <a:solidFill>
                <a:schemeClr val="tx2"/>
              </a:solidFill>
            </a:endParaRP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53</a:t>
            </a:fld>
            <a:endParaRPr/>
          </a:p>
        </p:txBody>
      </p:sp>
      <p:sp>
        <p:nvSpPr>
          <p:cNvPr id="5" name="Ορθογώνιο 4">
            <a:extLst>
              <a:ext uri="{FF2B5EF4-FFF2-40B4-BE49-F238E27FC236}">
                <a16:creationId xmlns:a16="http://schemas.microsoft.com/office/drawing/2014/main" id="{716161CE-7AC1-FC43-83D7-7177028CC7B7}"/>
              </a:ext>
            </a:extLst>
          </p:cNvPr>
          <p:cNvSpPr/>
          <p:nvPr/>
        </p:nvSpPr>
        <p:spPr>
          <a:xfrm>
            <a:off x="952500" y="7574990"/>
            <a:ext cx="22479000" cy="1202893"/>
          </a:xfrm>
          <a:prstGeom prst="rect">
            <a:avLst/>
          </a:prstGeom>
          <a:solidFill>
            <a:schemeClr val="tx1">
              <a:lumMod val="50000"/>
            </a:schemeClr>
          </a:solid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4400" dirty="0">
                <a:solidFill>
                  <a:schemeClr val="bg2">
                    <a:lumMod val="20000"/>
                    <a:lumOff val="80000"/>
                  </a:schemeClr>
                </a:solidFill>
              </a:rPr>
              <a:t>def greet_customer():</a:t>
            </a:r>
            <a:endParaRPr lang="el-GR" sz="4400" dirty="0">
              <a:solidFill>
                <a:schemeClr val="bg2">
                  <a:lumMod val="20000"/>
                  <a:lumOff val="80000"/>
                </a:schemeClr>
              </a:solidFill>
            </a:endParaRPr>
          </a:p>
        </p:txBody>
      </p:sp>
      <p:sp>
        <p:nvSpPr>
          <p:cNvPr id="6" name="Ορθογώνιο 5">
            <a:extLst>
              <a:ext uri="{FF2B5EF4-FFF2-40B4-BE49-F238E27FC236}">
                <a16:creationId xmlns:a16="http://schemas.microsoft.com/office/drawing/2014/main" id="{9243FD1C-00F2-1C4B-A064-583C50C178CA}"/>
              </a:ext>
            </a:extLst>
          </p:cNvPr>
          <p:cNvSpPr/>
          <p:nvPr/>
        </p:nvSpPr>
        <p:spPr>
          <a:xfrm>
            <a:off x="812800" y="10547498"/>
            <a:ext cx="22618700" cy="1202893"/>
          </a:xfrm>
          <a:prstGeom prst="rect">
            <a:avLst/>
          </a:prstGeom>
          <a:solidFill>
            <a:schemeClr val="tx1">
              <a:lumMod val="50000"/>
            </a:schemeClr>
          </a:solid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4400" dirty="0">
                <a:solidFill>
                  <a:schemeClr val="bg2">
                    <a:lumMod val="20000"/>
                    <a:lumOff val="80000"/>
                  </a:schemeClr>
                </a:solidFill>
              </a:rPr>
              <a:t>def greet_customer(</a:t>
            </a:r>
            <a:r>
              <a:rPr lang="en" sz="4400" dirty="0" err="1">
                <a:solidFill>
                  <a:schemeClr val="bg2">
                    <a:lumMod val="20000"/>
                    <a:lumOff val="80000"/>
                  </a:schemeClr>
                </a:solidFill>
              </a:rPr>
              <a:t>special_item</a:t>
            </a:r>
            <a:r>
              <a:rPr lang="en" sz="4400" dirty="0">
                <a:solidFill>
                  <a:schemeClr val="bg2">
                    <a:lumMod val="20000"/>
                    <a:lumOff val="80000"/>
                  </a:schemeClr>
                </a:solidFill>
              </a:rPr>
              <a:t>):</a:t>
            </a:r>
            <a:endParaRPr lang="el-GR" sz="4400" dirty="0">
              <a:solidFill>
                <a:schemeClr val="bg2">
                  <a:lumMod val="20000"/>
                  <a:lumOff val="80000"/>
                </a:schemeClr>
              </a:solidFill>
            </a:endParaRPr>
          </a:p>
        </p:txBody>
      </p:sp>
    </p:spTree>
    <p:extLst>
      <p:ext uri="{BB962C8B-B14F-4D97-AF65-F5344CB8AC3E}">
        <p14:creationId xmlns:p14="http://schemas.microsoft.com/office/powerpoint/2010/main" val="2546519521"/>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68502"/>
            <a:ext cx="22479000" cy="9610238"/>
          </a:xfrm>
          <a:prstGeom prst="rect">
            <a:avLst/>
          </a:prstGeom>
        </p:spPr>
        <p:txBody>
          <a:bodyPr anchor="t">
            <a:normAutofit/>
          </a:bodyPr>
          <a:lstStyle/>
          <a:p>
            <a:pPr marL="0" indent="0" defTabSz="808990">
              <a:spcBef>
                <a:spcPts val="3300"/>
              </a:spcBef>
              <a:buClrTx/>
              <a:buSzTx/>
              <a:buFontTx/>
              <a:buNone/>
              <a:defRPr sz="4900"/>
            </a:pPr>
            <a:r>
              <a:rPr lang="el-GR" sz="4900" b="1" dirty="0">
                <a:solidFill>
                  <a:schemeClr val="tx2"/>
                </a:solidFill>
              </a:rPr>
              <a:t>Παράμετροι</a:t>
            </a:r>
          </a:p>
          <a:p>
            <a:pPr marL="0" indent="0" algn="ctr" defTabSz="808990">
              <a:spcBef>
                <a:spcPts val="3300"/>
              </a:spcBef>
              <a:buClrTx/>
              <a:buSzTx/>
              <a:buNone/>
              <a:defRPr sz="4900"/>
            </a:pPr>
            <a:r>
              <a:rPr lang="el-GR" sz="4900" dirty="0">
                <a:solidFill>
                  <a:schemeClr val="tx2"/>
                </a:solidFill>
              </a:rPr>
              <a:t>Ας δούμε το πριν και το μετά:</a:t>
            </a:r>
          </a:p>
        </p:txBody>
      </p:sp>
      <p:sp>
        <p:nvSpPr>
          <p:cNvPr id="15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54</a:t>
            </a:fld>
            <a:endParaRPr/>
          </a:p>
        </p:txBody>
      </p:sp>
      <p:grpSp>
        <p:nvGrpSpPr>
          <p:cNvPr id="3" name="Ομάδα 2">
            <a:extLst>
              <a:ext uri="{FF2B5EF4-FFF2-40B4-BE49-F238E27FC236}">
                <a16:creationId xmlns:a16="http://schemas.microsoft.com/office/drawing/2014/main" id="{80329080-C30D-274C-B1FA-FFB2CA6D5DD8}"/>
              </a:ext>
            </a:extLst>
          </p:cNvPr>
          <p:cNvGrpSpPr/>
          <p:nvPr/>
        </p:nvGrpSpPr>
        <p:grpSpPr>
          <a:xfrm>
            <a:off x="11305067" y="5445751"/>
            <a:ext cx="12964633" cy="7491192"/>
            <a:chOff x="11715750" y="3162135"/>
            <a:chExt cx="12964633" cy="7491192"/>
          </a:xfrm>
        </p:grpSpPr>
        <p:pic>
          <p:nvPicPr>
            <p:cNvPr id="13" name="Εικόνα 12">
              <a:extLst>
                <a:ext uri="{FF2B5EF4-FFF2-40B4-BE49-F238E27FC236}">
                  <a16:creationId xmlns:a16="http://schemas.microsoft.com/office/drawing/2014/main" id="{3350FA12-22E1-FC4A-AD86-C1ADB0DB42CC}"/>
                </a:ext>
              </a:extLst>
            </p:cNvPr>
            <p:cNvPicPr>
              <a:picLocks noChangeAspect="1"/>
            </p:cNvPicPr>
            <p:nvPr/>
          </p:nvPicPr>
          <p:blipFill>
            <a:blip r:embed="rId2"/>
            <a:stretch>
              <a:fillRect/>
            </a:stretch>
          </p:blipFill>
          <p:spPr>
            <a:xfrm>
              <a:off x="11715750" y="3162135"/>
              <a:ext cx="12964633" cy="7491192"/>
            </a:xfrm>
            <a:prstGeom prst="rect">
              <a:avLst/>
            </a:prstGeom>
          </p:spPr>
        </p:pic>
        <p:sp>
          <p:nvSpPr>
            <p:cNvPr id="8" name="Ορθογώνιο 7">
              <a:extLst>
                <a:ext uri="{FF2B5EF4-FFF2-40B4-BE49-F238E27FC236}">
                  <a16:creationId xmlns:a16="http://schemas.microsoft.com/office/drawing/2014/main" id="{22EE9FA4-B841-B243-ACF9-0D105CAC08B4}"/>
                </a:ext>
              </a:extLst>
            </p:cNvPr>
            <p:cNvSpPr/>
            <p:nvPr/>
          </p:nvSpPr>
          <p:spPr>
            <a:xfrm>
              <a:off x="13372142" y="3774547"/>
              <a:ext cx="9889054" cy="6281207"/>
            </a:xfrm>
            <a:prstGeom prst="rect">
              <a:avLst/>
            </a:prstGeom>
            <a:solidFill>
              <a:srgbClr val="000000"/>
            </a:solid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4400" dirty="0">
                  <a:solidFill>
                    <a:schemeClr val="bg2">
                      <a:lumMod val="20000"/>
                      <a:lumOff val="80000"/>
                    </a:schemeClr>
                  </a:solidFill>
                </a:rPr>
                <a:t>def </a:t>
              </a:r>
              <a:r>
                <a:rPr lang="en" sz="4000" dirty="0">
                  <a:solidFill>
                    <a:schemeClr val="bg2">
                      <a:lumMod val="20000"/>
                      <a:lumOff val="80000"/>
                    </a:schemeClr>
                  </a:solidFill>
                </a:rPr>
                <a:t>greet</a:t>
              </a:r>
              <a:r>
                <a:rPr lang="en" sz="4400" dirty="0">
                  <a:solidFill>
                    <a:schemeClr val="bg2">
                      <a:lumMod val="20000"/>
                      <a:lumOff val="80000"/>
                    </a:schemeClr>
                  </a:solidFill>
                </a:rPr>
                <a:t>_customer(</a:t>
              </a:r>
              <a:r>
                <a:rPr lang="en" sz="4400" dirty="0">
                  <a:solidFill>
                    <a:srgbClr val="FF0000"/>
                  </a:solidFill>
                </a:rPr>
                <a:t>item</a:t>
              </a:r>
              <a:r>
                <a:rPr lang="en" sz="4400" dirty="0">
                  <a:solidFill>
                    <a:schemeClr val="bg2">
                      <a:lumMod val="20000"/>
                      <a:lumOff val="80000"/>
                    </a:schemeClr>
                  </a:solidFill>
                </a:rPr>
                <a:t>):</a:t>
              </a:r>
              <a:br>
                <a:rPr lang="en" sz="4400" dirty="0">
                  <a:solidFill>
                    <a:schemeClr val="bg2">
                      <a:lumMod val="20000"/>
                      <a:lumOff val="80000"/>
                    </a:schemeClr>
                  </a:solidFill>
                </a:rPr>
              </a:br>
              <a:r>
                <a:rPr lang="en" sz="4400" dirty="0">
                  <a:solidFill>
                    <a:schemeClr val="bg2">
                      <a:lumMod val="20000"/>
                      <a:lumOff val="80000"/>
                    </a:schemeClr>
                  </a:solidFill>
                </a:rPr>
                <a:t>    print(</a:t>
              </a:r>
              <a:r>
                <a:rPr lang="en" sz="4400" dirty="0">
                  <a:solidFill>
                    <a:srgbClr val="FF0000"/>
                  </a:solidFill>
                </a:rPr>
                <a:t>f</a:t>
              </a:r>
              <a:r>
                <a:rPr lang="en" sz="4400" dirty="0">
                  <a:solidFill>
                    <a:schemeClr val="bg2">
                      <a:lumMod val="20000"/>
                      <a:lumOff val="80000"/>
                    </a:schemeClr>
                  </a:solidFill>
                </a:rPr>
                <a:t>’</a:t>
              </a:r>
              <a:r>
                <a:rPr lang="en-US" sz="4400" dirty="0">
                  <a:solidFill>
                    <a:schemeClr val="bg2">
                      <a:lumMod val="20000"/>
                      <a:lumOff val="80000"/>
                    </a:schemeClr>
                  </a:solidFill>
                </a:rPr>
                <a:t>Today’s Special is </a:t>
              </a:r>
              <a:r>
                <a:rPr lang="en-US" sz="4400" dirty="0">
                  <a:solidFill>
                    <a:srgbClr val="FF0000"/>
                  </a:solidFill>
                </a:rPr>
                <a:t>{item}</a:t>
              </a:r>
              <a:r>
                <a:rPr lang="en-US" sz="4400" dirty="0">
                  <a:solidFill>
                    <a:schemeClr val="bg2">
                      <a:lumMod val="20000"/>
                      <a:lumOff val="80000"/>
                    </a:schemeClr>
                  </a:solidFill>
                </a:rPr>
                <a:t>’)</a:t>
              </a:r>
            </a:p>
            <a:p>
              <a:pPr algn="l" defTabSz="808990">
                <a:spcBef>
                  <a:spcPts val="3300"/>
                </a:spcBef>
                <a:defRPr sz="4900"/>
              </a:pPr>
              <a:endParaRPr lang="en-US" sz="4400" dirty="0">
                <a:solidFill>
                  <a:schemeClr val="bg2">
                    <a:lumMod val="20000"/>
                    <a:lumOff val="80000"/>
                  </a:schemeClr>
                </a:solidFill>
              </a:endParaRPr>
            </a:p>
            <a:p>
              <a:pPr algn="l" defTabSz="808990">
                <a:spcBef>
                  <a:spcPts val="3300"/>
                </a:spcBef>
                <a:defRPr sz="4900"/>
              </a:pPr>
              <a:r>
                <a:rPr lang="en-US" sz="4400" dirty="0">
                  <a:solidFill>
                    <a:schemeClr val="bg2">
                      <a:lumMod val="20000"/>
                      <a:lumOff val="80000"/>
                    </a:schemeClr>
                  </a:solidFill>
                </a:rPr>
                <a:t>greet_customer(‘banana’)</a:t>
              </a:r>
            </a:p>
            <a:p>
              <a:pPr algn="l" defTabSz="808990">
                <a:spcBef>
                  <a:spcPts val="3300"/>
                </a:spcBef>
                <a:defRPr sz="4900"/>
              </a:pPr>
              <a:r>
                <a:rPr lang="en-US" sz="4400" dirty="0">
                  <a:solidFill>
                    <a:schemeClr val="bg2">
                      <a:lumMod val="20000"/>
                      <a:lumOff val="80000"/>
                    </a:schemeClr>
                  </a:solidFill>
                </a:rPr>
                <a:t>greet_customer(‘apple’)</a:t>
              </a:r>
              <a:endParaRPr lang="el-GR" sz="4400" dirty="0">
                <a:solidFill>
                  <a:schemeClr val="bg2">
                    <a:lumMod val="20000"/>
                    <a:lumOff val="80000"/>
                  </a:schemeClr>
                </a:solidFill>
              </a:endParaRPr>
            </a:p>
            <a:p>
              <a:pPr algn="l" defTabSz="808990">
                <a:spcBef>
                  <a:spcPts val="3300"/>
                </a:spcBef>
                <a:defRPr sz="4900"/>
              </a:pPr>
              <a:endParaRPr lang="el-GR" sz="4400" dirty="0">
                <a:solidFill>
                  <a:schemeClr val="bg2">
                    <a:lumMod val="20000"/>
                    <a:lumOff val="80000"/>
                  </a:schemeClr>
                </a:solidFill>
              </a:endParaRPr>
            </a:p>
          </p:txBody>
        </p:sp>
      </p:grpSp>
      <p:grpSp>
        <p:nvGrpSpPr>
          <p:cNvPr id="4" name="Ομάδα 3">
            <a:extLst>
              <a:ext uri="{FF2B5EF4-FFF2-40B4-BE49-F238E27FC236}">
                <a16:creationId xmlns:a16="http://schemas.microsoft.com/office/drawing/2014/main" id="{15EB4626-6138-084D-AB06-820EB44A9F18}"/>
              </a:ext>
            </a:extLst>
          </p:cNvPr>
          <p:cNvGrpSpPr/>
          <p:nvPr/>
        </p:nvGrpSpPr>
        <p:grpSpPr>
          <a:xfrm>
            <a:off x="135418" y="5445751"/>
            <a:ext cx="12964633" cy="7491192"/>
            <a:chOff x="0" y="5252801"/>
            <a:chExt cx="12964633" cy="7491192"/>
          </a:xfrm>
        </p:grpSpPr>
        <p:pic>
          <p:nvPicPr>
            <p:cNvPr id="2" name="Εικόνα 1">
              <a:extLst>
                <a:ext uri="{FF2B5EF4-FFF2-40B4-BE49-F238E27FC236}">
                  <a16:creationId xmlns:a16="http://schemas.microsoft.com/office/drawing/2014/main" id="{825084E3-66A3-4849-B2D9-1B55C0D61D0F}"/>
                </a:ext>
              </a:extLst>
            </p:cNvPr>
            <p:cNvPicPr>
              <a:picLocks noChangeAspect="1"/>
            </p:cNvPicPr>
            <p:nvPr/>
          </p:nvPicPr>
          <p:blipFill>
            <a:blip r:embed="rId2"/>
            <a:stretch>
              <a:fillRect/>
            </a:stretch>
          </p:blipFill>
          <p:spPr>
            <a:xfrm>
              <a:off x="0" y="5252801"/>
              <a:ext cx="12964633" cy="7491192"/>
            </a:xfrm>
            <a:prstGeom prst="rect">
              <a:avLst/>
            </a:prstGeom>
          </p:spPr>
        </p:pic>
        <p:sp>
          <p:nvSpPr>
            <p:cNvPr id="9" name="Ορθογώνιο 8">
              <a:extLst>
                <a:ext uri="{FF2B5EF4-FFF2-40B4-BE49-F238E27FC236}">
                  <a16:creationId xmlns:a16="http://schemas.microsoft.com/office/drawing/2014/main" id="{53CD5881-5370-CE41-9507-D92362C14EAD}"/>
                </a:ext>
              </a:extLst>
            </p:cNvPr>
            <p:cNvSpPr/>
            <p:nvPr/>
          </p:nvSpPr>
          <p:spPr>
            <a:xfrm>
              <a:off x="1656392" y="6117504"/>
              <a:ext cx="9556455" cy="5180905"/>
            </a:xfrm>
            <a:prstGeom prst="rect">
              <a:avLst/>
            </a:prstGeom>
            <a:solidFill>
              <a:srgbClr val="000000"/>
            </a:solid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4400" dirty="0">
                  <a:solidFill>
                    <a:schemeClr val="bg2">
                      <a:lumMod val="20000"/>
                      <a:lumOff val="80000"/>
                    </a:schemeClr>
                  </a:solidFill>
                </a:rPr>
                <a:t>def </a:t>
              </a:r>
              <a:r>
                <a:rPr lang="en" sz="4000" dirty="0">
                  <a:solidFill>
                    <a:schemeClr val="bg2">
                      <a:lumMod val="20000"/>
                      <a:lumOff val="80000"/>
                    </a:schemeClr>
                  </a:solidFill>
                </a:rPr>
                <a:t>greet</a:t>
              </a:r>
              <a:r>
                <a:rPr lang="en" sz="4400" dirty="0">
                  <a:solidFill>
                    <a:schemeClr val="bg2">
                      <a:lumMod val="20000"/>
                      <a:lumOff val="80000"/>
                    </a:schemeClr>
                  </a:solidFill>
                </a:rPr>
                <a:t>_customer():</a:t>
              </a:r>
              <a:br>
                <a:rPr lang="en" sz="4400" dirty="0">
                  <a:solidFill>
                    <a:schemeClr val="bg2">
                      <a:lumMod val="20000"/>
                      <a:lumOff val="80000"/>
                    </a:schemeClr>
                  </a:solidFill>
                </a:rPr>
              </a:br>
              <a:r>
                <a:rPr lang="en" sz="4400" dirty="0">
                  <a:solidFill>
                    <a:schemeClr val="bg2">
                      <a:lumMod val="20000"/>
                      <a:lumOff val="80000"/>
                    </a:schemeClr>
                  </a:solidFill>
                </a:rPr>
                <a:t>    print(’</a:t>
              </a:r>
              <a:r>
                <a:rPr lang="en-US" sz="4400" dirty="0">
                  <a:solidFill>
                    <a:schemeClr val="bg2">
                      <a:lumMod val="20000"/>
                      <a:lumOff val="80000"/>
                    </a:schemeClr>
                  </a:solidFill>
                </a:rPr>
                <a:t>Today’s Special is banana’)</a:t>
              </a:r>
            </a:p>
            <a:p>
              <a:pPr algn="l" defTabSz="808990">
                <a:spcBef>
                  <a:spcPts val="3300"/>
                </a:spcBef>
                <a:defRPr sz="4900"/>
              </a:pPr>
              <a:endParaRPr lang="en-US" sz="4400" dirty="0">
                <a:solidFill>
                  <a:schemeClr val="bg2">
                    <a:lumMod val="20000"/>
                    <a:lumOff val="80000"/>
                  </a:schemeClr>
                </a:solidFill>
              </a:endParaRPr>
            </a:p>
            <a:p>
              <a:pPr algn="l" defTabSz="808990">
                <a:spcBef>
                  <a:spcPts val="3300"/>
                </a:spcBef>
                <a:defRPr sz="4900"/>
              </a:pPr>
              <a:r>
                <a:rPr lang="en-US" sz="4400" dirty="0">
                  <a:solidFill>
                    <a:schemeClr val="bg2">
                      <a:lumMod val="20000"/>
                      <a:lumOff val="80000"/>
                    </a:schemeClr>
                  </a:solidFill>
                </a:rPr>
                <a:t>greet_customer()</a:t>
              </a:r>
            </a:p>
            <a:p>
              <a:pPr algn="l" defTabSz="808990">
                <a:spcBef>
                  <a:spcPts val="3300"/>
                </a:spcBef>
                <a:defRPr sz="4900"/>
              </a:pPr>
              <a:r>
                <a:rPr lang="en-US" sz="4400" dirty="0">
                  <a:solidFill>
                    <a:schemeClr val="bg2">
                      <a:lumMod val="20000"/>
                      <a:lumOff val="80000"/>
                    </a:schemeClr>
                  </a:solidFill>
                </a:rPr>
                <a:t>greet_customer()</a:t>
              </a:r>
              <a:endParaRPr lang="el-GR" sz="4400" dirty="0">
                <a:solidFill>
                  <a:schemeClr val="bg2">
                    <a:lumMod val="20000"/>
                    <a:lumOff val="80000"/>
                  </a:schemeClr>
                </a:solidFill>
              </a:endParaRPr>
            </a:p>
          </p:txBody>
        </p:sp>
      </p:grpSp>
    </p:spTree>
    <p:extLst>
      <p:ext uri="{BB962C8B-B14F-4D97-AF65-F5344CB8AC3E}">
        <p14:creationId xmlns:p14="http://schemas.microsoft.com/office/powerpoint/2010/main" val="2655686595"/>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LEARN PYTHON: SYNTAX"/>
          <p:cNvSpPr txBox="1">
            <a:spLocks noGrp="1"/>
          </p:cNvSpPr>
          <p:nvPr>
            <p:ph type="title"/>
          </p:nvPr>
        </p:nvSpPr>
        <p:spPr>
          <a:prstGeom prst="rect">
            <a:avLst/>
          </a:prstGeom>
        </p:spPr>
        <p:txBody>
          <a:bodyPr/>
          <a:lstStyle/>
          <a:p>
            <a:r>
              <a:rPr dirty="0"/>
              <a:t>LEARN PYTHON: </a:t>
            </a:r>
            <a:r>
              <a:rPr lang="en-US" dirty="0"/>
              <a:t>FUNCTIONS</a:t>
            </a:r>
            <a:endParaRPr dirty="0"/>
          </a:p>
        </p:txBody>
      </p:sp>
      <p:sp>
        <p:nvSpPr>
          <p:cNvPr id="266" name="Οδηγίες (01. Syntax / 10. Exponents.py)…"/>
          <p:cNvSpPr txBox="1">
            <a:spLocks noGrp="1"/>
          </p:cNvSpPr>
          <p:nvPr>
            <p:ph type="body" sz="half" idx="1"/>
          </p:nvPr>
        </p:nvSpPr>
        <p:spPr>
          <a:xfrm>
            <a:off x="884438" y="3054350"/>
            <a:ext cx="13377440" cy="10261600"/>
          </a:xfrm>
          <a:prstGeom prst="rect">
            <a:avLst/>
          </a:prstGeom>
        </p:spPr>
        <p:txBody>
          <a:bodyPr anchor="t">
            <a:normAutofit/>
          </a:bodyPr>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sz="4000" dirty="0"/>
              <a:t>Οδηγίες (0</a:t>
            </a:r>
            <a:r>
              <a:rPr lang="en-US" sz="4000" dirty="0"/>
              <a:t>2</a:t>
            </a:r>
            <a:r>
              <a:rPr sz="4000" dirty="0"/>
              <a:t>.</a:t>
            </a:r>
            <a:r>
              <a:rPr lang="en-US" sz="4000" dirty="0"/>
              <a:t> Functions</a:t>
            </a:r>
            <a:r>
              <a:rPr sz="4000" dirty="0"/>
              <a:t> / </a:t>
            </a:r>
            <a:r>
              <a:rPr lang="en-US" sz="4000" dirty="0"/>
              <a:t>0</a:t>
            </a:r>
            <a:r>
              <a:rPr lang="el-GR" sz="4000" dirty="0"/>
              <a:t>4</a:t>
            </a:r>
            <a:r>
              <a:rPr sz="4000" dirty="0"/>
              <a:t>. </a:t>
            </a:r>
            <a:r>
              <a:rPr lang="en-US" sz="4000" dirty="0" err="1"/>
              <a:t>Parameters</a:t>
            </a:r>
            <a:r>
              <a:rPr sz="4000" dirty="0" err="1"/>
              <a:t>.py</a:t>
            </a:r>
            <a:r>
              <a:rPr sz="4000"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sz="4000" dirty="0"/>
              <a:t> </a:t>
            </a:r>
            <a:r>
              <a:rPr lang="el-GR" sz="4000" dirty="0"/>
              <a:t>Η συνάρτηση </a:t>
            </a:r>
            <a:r>
              <a:rPr lang="en" sz="4000" dirty="0" err="1"/>
              <a:t>mult_two_add_three</a:t>
            </a:r>
            <a:r>
              <a:rPr lang="en" sz="4000" dirty="0"/>
              <a:t> () </a:t>
            </a:r>
            <a:r>
              <a:rPr lang="el-GR" sz="4000" dirty="0"/>
              <a:t>εκτυπώνει έναν αριθμό που </a:t>
            </a:r>
            <a:r>
              <a:rPr lang="el-GR" sz="4000" b="1" dirty="0"/>
              <a:t>πολλαπλασιάζεται επί 2 και προστίθεται στο 3</a:t>
            </a:r>
            <a:r>
              <a:rPr lang="el-GR" sz="4000" dirty="0"/>
              <a:t>. Όπως γράφεται τώρα εκτυπώνει πάντα 5 και δεν υλοποιεί καμία μαθηματική πράξη.</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err="1"/>
              <a:t>Τροποποι</a:t>
            </a:r>
            <a:r>
              <a:rPr lang="en-US" sz="4000" dirty="0" err="1"/>
              <a:t>ή</a:t>
            </a:r>
            <a:r>
              <a:rPr lang="el-GR" sz="4000" dirty="0" err="1"/>
              <a:t>στε</a:t>
            </a:r>
            <a:r>
              <a:rPr lang="el-GR" sz="4000" dirty="0"/>
              <a:t> και στην συνέχεια καλέστε τη λειτουργία και δείτε τι εκτυπώνει στην κονσόλα.</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Τώρα, τροποποιήστε τον ορισμό της συνάρτησης έτσι ώστε να έχει μια </a:t>
            </a:r>
            <a:r>
              <a:rPr lang="el-GR" sz="4000" b="1" dirty="0"/>
              <a:t>παράμετρο </a:t>
            </a:r>
            <a:r>
              <a:rPr lang="en-US" sz="4000" b="1" dirty="0"/>
              <a:t>number</a:t>
            </a:r>
            <a:r>
              <a:rPr lang="el-GR" sz="4000" dirty="0"/>
              <a:t>. Στη συνέχεια, </a:t>
            </a:r>
            <a:r>
              <a:rPr lang="el-GR" sz="4000" b="1" dirty="0"/>
              <a:t>διαγράψτε το </a:t>
            </a:r>
            <a:r>
              <a:rPr lang="en-US" sz="4000" b="1" dirty="0"/>
              <a:t>number</a:t>
            </a:r>
            <a:r>
              <a:rPr lang="el-GR" sz="4000" b="1" dirty="0"/>
              <a:t> = 5</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err="1"/>
              <a:t>Δοκιμ</a:t>
            </a:r>
            <a:r>
              <a:rPr lang="en-US" sz="4000" dirty="0"/>
              <a:t>ά</a:t>
            </a:r>
            <a:r>
              <a:rPr lang="el-GR" sz="4000" dirty="0" err="1"/>
              <a:t>στε</a:t>
            </a:r>
            <a:r>
              <a:rPr lang="el-GR" sz="4000" dirty="0"/>
              <a:t> κατά την κλήση της συνάρτησης με τις εξής παραμέτρους [1, 0, 5, -1, -3/2], εμφανίστε </a:t>
            </a:r>
            <a:r>
              <a:rPr lang="el-GR" sz="4000"/>
              <a:t>τα αποτελέσματα</a:t>
            </a:r>
            <a:endParaRPr lang="el-GR" sz="4000" dirty="0"/>
          </a:p>
        </p:txBody>
      </p:sp>
      <p:sp>
        <p:nvSpPr>
          <p:cNvPr id="267" name="Αριθμός σλάιντ"/>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55</a:t>
            </a:fld>
            <a:endParaRPr/>
          </a:p>
        </p:txBody>
      </p:sp>
      <p:pic>
        <p:nvPicPr>
          <p:cNvPr id="268"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extLst>
      <p:ext uri="{BB962C8B-B14F-4D97-AF65-F5344CB8AC3E}">
        <p14:creationId xmlns:p14="http://schemas.microsoft.com/office/powerpoint/2010/main" val="317811704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Στιγμιότυπο 2020-08-16, 9.51.29 μμ.png" descr="Στιγμιότυπο 2020-08-16, 9.51.29 μμ.png"/>
          <p:cNvPicPr>
            <a:picLocks noGrp="1" noChangeAspect="1"/>
          </p:cNvPicPr>
          <p:nvPr>
            <p:ph type="pic" idx="21"/>
          </p:nvPr>
        </p:nvPicPr>
        <p:blipFill>
          <a:blip r:embed="rId2"/>
          <a:srcRect/>
          <a:stretch>
            <a:fillRect/>
          </a:stretch>
        </p:blipFill>
        <p:spPr>
          <a:xfrm>
            <a:off x="12636500" y="3846270"/>
            <a:ext cx="10795000" cy="2184142"/>
          </a:xfrm>
          <a:prstGeom prst="rect">
            <a:avLst/>
          </a:prstGeom>
          <a:ln w="12700">
            <a:miter lim="400000"/>
          </a:ln>
        </p:spPr>
      </p:pic>
      <p:sp>
        <p:nvSpPr>
          <p:cNvPr id="162"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63" name="Τα σχόλια μπορούν:…"/>
          <p:cNvSpPr txBox="1">
            <a:spLocks noGrp="1"/>
          </p:cNvSpPr>
          <p:nvPr>
            <p:ph type="body" sz="half" idx="1"/>
          </p:nvPr>
        </p:nvSpPr>
        <p:spPr>
          <a:prstGeom prst="rect">
            <a:avLst/>
          </a:prstGeom>
        </p:spPr>
        <p:txBody>
          <a:bodyPr/>
          <a:lstStyle/>
          <a:p>
            <a:pPr marL="0" indent="0" defTabSz="792479">
              <a:spcBef>
                <a:spcPts val="3200"/>
              </a:spcBef>
              <a:buClrTx/>
              <a:buSzTx/>
              <a:buFontTx/>
              <a:buNone/>
              <a:defRPr sz="4800">
                <a:latin typeface="Avenir Next Regular"/>
                <a:ea typeface="Avenir Next Regular"/>
                <a:cs typeface="Avenir Next Regular"/>
                <a:sym typeface="Avenir Next Regular"/>
              </a:defRPr>
            </a:pPr>
            <a:r>
              <a:t>Τα σχόλια μπορούν:</a:t>
            </a:r>
          </a:p>
          <a:p>
            <a:pPr marL="792479" indent="-792479" defTabSz="792479">
              <a:spcBef>
                <a:spcPts val="3200"/>
              </a:spcBef>
              <a:buClrTx/>
              <a:buSzPct val="100000"/>
              <a:buFontTx/>
              <a:buAutoNum type="alphaUcPeriod"/>
              <a:defRPr sz="4800">
                <a:latin typeface="Avenir Next Regular"/>
                <a:ea typeface="Avenir Next Regular"/>
                <a:cs typeface="Avenir Next Regular"/>
                <a:sym typeface="Avenir Next Regular"/>
              </a:defRPr>
            </a:pPr>
            <a:r>
              <a:t>Παρέχετε πλαίσιο για το γιατί κάτι γράφεται με τον τρόπο που είναι:</a:t>
            </a:r>
          </a:p>
          <a:p>
            <a:pPr marL="792479" indent="-792479" defTabSz="792479">
              <a:spcBef>
                <a:spcPts val="3200"/>
              </a:spcBef>
              <a:buClrTx/>
              <a:buSzPct val="100000"/>
              <a:buFontTx/>
              <a:buAutoNum type="alphaUcPeriod"/>
              <a:defRPr sz="4800">
                <a:latin typeface="Avenir Next Regular"/>
                <a:ea typeface="Avenir Next Regular"/>
                <a:cs typeface="Avenir Next Regular"/>
                <a:sym typeface="Avenir Next Regular"/>
              </a:defRPr>
            </a:pPr>
            <a:r>
              <a:t>Βοηθήστε άλλα άτομα που διαβάζουν τον κώδικα να το κατανοήσουν γρηγορότερα:</a:t>
            </a:r>
          </a:p>
          <a:p>
            <a:pPr marL="792479" indent="-792479" defTabSz="792479">
              <a:spcBef>
                <a:spcPts val="3200"/>
              </a:spcBef>
              <a:buClrTx/>
              <a:buSzPct val="100000"/>
              <a:buFontTx/>
              <a:buAutoNum type="alphaUcPeriod"/>
              <a:defRPr sz="4800">
                <a:latin typeface="Avenir Next Regular"/>
                <a:ea typeface="Avenir Next Regular"/>
                <a:cs typeface="Avenir Next Regular"/>
                <a:sym typeface="Avenir Next Regular"/>
              </a:defRPr>
            </a:pPr>
            <a:r>
              <a:t>Αγνοήστε μια γραμμή κώδικα και δείτε πώς θα εκτελεστεί ένα πρόγραμμα χωρίς αυτό:</a:t>
            </a:r>
          </a:p>
        </p:txBody>
      </p:sp>
      <p:pic>
        <p:nvPicPr>
          <p:cNvPr id="164" name="Στιγμιότυπο 2020-08-16, 9.53.29 μμ.png" descr="Στιγμιότυπο 2020-08-16, 9.53.29 μμ.png"/>
          <p:cNvPicPr>
            <a:picLocks noChangeAspect="1"/>
          </p:cNvPicPr>
          <p:nvPr/>
        </p:nvPicPr>
        <p:blipFill>
          <a:blip r:embed="rId3"/>
          <a:stretch>
            <a:fillRect/>
          </a:stretch>
        </p:blipFill>
        <p:spPr>
          <a:xfrm>
            <a:off x="12633693" y="6733991"/>
            <a:ext cx="10800615" cy="2185278"/>
          </a:xfrm>
          <a:prstGeom prst="rect">
            <a:avLst/>
          </a:prstGeom>
          <a:ln w="12700">
            <a:miter lim="400000"/>
          </a:ln>
        </p:spPr>
      </p:pic>
      <p:pic>
        <p:nvPicPr>
          <p:cNvPr id="165" name="Στιγμιότυπο 2020-08-16, 9.55.30 μμ.png" descr="Στιγμιότυπο 2020-08-16, 9.55.30 μμ.png"/>
          <p:cNvPicPr>
            <a:picLocks noChangeAspect="1"/>
          </p:cNvPicPr>
          <p:nvPr/>
        </p:nvPicPr>
        <p:blipFill>
          <a:blip r:embed="rId4"/>
          <a:stretch>
            <a:fillRect/>
          </a:stretch>
        </p:blipFill>
        <p:spPr>
          <a:xfrm>
            <a:off x="12633693" y="9738808"/>
            <a:ext cx="10800615" cy="2304443"/>
          </a:xfrm>
          <a:prstGeom prst="rect">
            <a:avLst/>
          </a:prstGeom>
          <a:ln w="12700">
            <a:miter lim="400000"/>
          </a:ln>
        </p:spPr>
      </p:pic>
      <p:sp>
        <p:nvSpPr>
          <p:cNvPr id="166"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a:t>
            </a:fld>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LEARN PYTHON: SYNTAX"/>
          <p:cNvSpPr txBox="1">
            <a:spLocks noGrp="1"/>
          </p:cNvSpPr>
          <p:nvPr>
            <p:ph type="title"/>
          </p:nvPr>
        </p:nvSpPr>
        <p:spPr>
          <a:prstGeom prst="rect">
            <a:avLst/>
          </a:prstGeom>
        </p:spPr>
        <p:txBody>
          <a:bodyPr/>
          <a:lstStyle/>
          <a:p>
            <a:r>
              <a:t>LEARN PYTHON: SYNTAX</a:t>
            </a:r>
          </a:p>
        </p:txBody>
      </p:sp>
      <p:sp>
        <p:nvSpPr>
          <p:cNvPr id="169" name="Οδηγίες (01. Syntax / 02. Comments.py)…"/>
          <p:cNvSpPr txBox="1">
            <a:spLocks noGrp="1"/>
          </p:cNvSpPr>
          <p:nvPr>
            <p:ph type="body" sz="half" idx="1"/>
          </p:nvPr>
        </p:nvSpPr>
        <p:spPr>
          <a:xfrm>
            <a:off x="952500" y="3797300"/>
            <a:ext cx="13617016" cy="8928100"/>
          </a:xfrm>
          <a:prstGeom prst="rect">
            <a:avLst/>
          </a:prstGeom>
        </p:spPr>
        <p:txBody>
          <a:bodyPr anchor="t"/>
          <a:lstStyle/>
          <a:p>
            <a:pPr marL="0" indent="0">
              <a:buClr>
                <a:srgbClr val="000000"/>
              </a:buClr>
              <a:buSzPct val="60000"/>
              <a:buNone/>
              <a:defRPr sz="5000"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(01. Syntax / 02. </a:t>
            </a:r>
            <a:r>
              <a:rPr dirty="0" err="1"/>
              <a:t>Comments.py</a:t>
            </a:r>
            <a:r>
              <a:rPr dirty="0"/>
              <a:t>)</a:t>
            </a:r>
          </a:p>
          <a:p>
            <a:pPr marL="512063" indent="-512063">
              <a:buClr>
                <a:srgbClr val="000000"/>
              </a:buClr>
              <a:buSzPct val="60000"/>
              <a:buChar char="✓"/>
              <a:defRPr sz="5000">
                <a:latin typeface="Avenir Next Regular"/>
                <a:ea typeface="Avenir Next Regular"/>
                <a:cs typeface="Avenir Next Regular"/>
                <a:sym typeface="Avenir Next Regular"/>
              </a:defRPr>
            </a:pPr>
            <a:r>
              <a:rPr dirty="0" err="1"/>
              <a:t>Γράψτε</a:t>
            </a:r>
            <a:r>
              <a:rPr dirty="0"/>
              <a:t> </a:t>
            </a:r>
            <a:r>
              <a:rPr dirty="0" err="1"/>
              <a:t>έν</a:t>
            </a:r>
            <a:r>
              <a:rPr dirty="0"/>
              <a:t>α </a:t>
            </a:r>
            <a:r>
              <a:rPr dirty="0" err="1"/>
              <a:t>σχόλιο</a:t>
            </a:r>
            <a:r>
              <a:rPr dirty="0"/>
              <a:t> π</a:t>
            </a:r>
            <a:r>
              <a:rPr dirty="0" err="1"/>
              <a:t>ου</a:t>
            </a:r>
            <a:r>
              <a:rPr dirty="0"/>
              <a:t> π</a:t>
            </a:r>
            <a:r>
              <a:rPr dirty="0" err="1"/>
              <a:t>εριγράφει</a:t>
            </a:r>
            <a:r>
              <a:rPr dirty="0"/>
              <a:t> </a:t>
            </a:r>
            <a:r>
              <a:rPr dirty="0" err="1"/>
              <a:t>το</a:t>
            </a:r>
            <a:r>
              <a:rPr dirty="0"/>
              <a:t> π</a:t>
            </a:r>
            <a:r>
              <a:rPr dirty="0" err="1"/>
              <a:t>ρώτο</a:t>
            </a:r>
            <a:r>
              <a:rPr dirty="0"/>
              <a:t> π</a:t>
            </a:r>
            <a:r>
              <a:rPr dirty="0" err="1"/>
              <a:t>ρόγρ</a:t>
            </a:r>
            <a:r>
              <a:rPr dirty="0"/>
              <a:t>α</a:t>
            </a:r>
            <a:r>
              <a:rPr dirty="0" err="1"/>
              <a:t>μμ</a:t>
            </a:r>
            <a:r>
              <a:rPr dirty="0"/>
              <a:t>α π</a:t>
            </a:r>
            <a:r>
              <a:rPr dirty="0" err="1"/>
              <a:t>ου</a:t>
            </a:r>
            <a:r>
              <a:rPr dirty="0"/>
              <a:t> </a:t>
            </a:r>
            <a:r>
              <a:rPr dirty="0" err="1"/>
              <a:t>θέλετε</a:t>
            </a:r>
            <a:r>
              <a:rPr dirty="0"/>
              <a:t> </a:t>
            </a:r>
            <a:r>
              <a:rPr dirty="0" err="1"/>
              <a:t>ν</a:t>
            </a:r>
            <a:r>
              <a:rPr dirty="0"/>
              <a:t>α </a:t>
            </a:r>
            <a:r>
              <a:rPr dirty="0" err="1"/>
              <a:t>γράψετε</a:t>
            </a:r>
            <a:r>
              <a:rPr dirty="0"/>
              <a:t>!</a:t>
            </a:r>
          </a:p>
        </p:txBody>
      </p:sp>
      <p:sp>
        <p:nvSpPr>
          <p:cNvPr id="17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a:t>
            </a:fld>
            <a:endParaRPr/>
          </a:p>
        </p:txBody>
      </p:sp>
      <p:sp>
        <p:nvSpPr>
          <p:cNvPr id="171" name="“Η τεκμηρίωση είναι ένα σημαντικό βήμα στον προγραμματισμό.”"/>
          <p:cNvSpPr txBox="1"/>
          <p:nvPr/>
        </p:nvSpPr>
        <p:spPr>
          <a:xfrm>
            <a:off x="381356" y="12126162"/>
            <a:ext cx="23896836" cy="812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spcBef>
                <a:spcPts val="2500"/>
              </a:spcBef>
              <a:defRPr sz="4200" i="1"/>
            </a:lvl1pPr>
          </a:lstStyle>
          <a:p>
            <a:r>
              <a:t>“Η τεκμηρίωση είναι ένα σημαντικό βήμα στον προγραμματισμό.”</a:t>
            </a:r>
          </a:p>
        </p:txBody>
      </p:sp>
      <p:pic>
        <p:nvPicPr>
          <p:cNvPr id="172"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75" name="Τώρα αυτό που πρόκειται να κάνουμε είναι να διδάξουμε στον υπολογιστή μας να επικοινωνεί.…"/>
          <p:cNvSpPr txBox="1">
            <a:spLocks noGrp="1"/>
          </p:cNvSpPr>
          <p:nvPr>
            <p:ph type="body" idx="1"/>
          </p:nvPr>
        </p:nvSpPr>
        <p:spPr>
          <a:prstGeom prst="rect">
            <a:avLst/>
          </a:prstGeom>
        </p:spPr>
        <p:txBody>
          <a:bodyPr/>
          <a:lstStyle/>
          <a:p>
            <a:pPr marL="0" indent="0">
              <a:buClrTx/>
              <a:buSzTx/>
              <a:buFontTx/>
              <a:buNone/>
            </a:pPr>
            <a:r>
              <a:t>Τώρα αυτό που πρόκειται να κάνουμε είναι να διδάξουμε στον υπολογιστή μας να επικοινωνεί. </a:t>
            </a:r>
          </a:p>
          <a:p>
            <a:pPr marL="0" indent="0">
              <a:buClrTx/>
              <a:buSzTx/>
              <a:buFontTx/>
              <a:buNone/>
            </a:pPr>
            <a:r>
              <a:t>Το δώρο του λόγου είναι πολύτιμο: ένας υπολογιστής μπορεί να απαντήσει σε πολλές ερωτήσεις που έχουμε σχετικά με το «πώς» ή «γιατί» ή «τι» κάνει. </a:t>
            </a:r>
          </a:p>
          <a:p>
            <a:pPr marL="0" indent="0">
              <a:buClrTx/>
              <a:buSzTx/>
              <a:buFontTx/>
              <a:buNone/>
            </a:pPr>
            <a:r>
              <a:t>Στην Python, η λειτουργία print() χρησιμοποιείται για να πει στον υπολογιστή να μιλήσει. Το μήνυμα που θα εκτυπωθεί πρέπει να περιβάλλεται με εισαγωγικά:</a:t>
            </a:r>
          </a:p>
        </p:txBody>
      </p:sp>
      <p:sp>
        <p:nvSpPr>
          <p:cNvPr id="176"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a:t>
            </a:fld>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t>LEARN PYTHON: SYNTAX</a:t>
            </a:r>
          </a:p>
        </p:txBody>
      </p:sp>
      <p:sp>
        <p:nvSpPr>
          <p:cNvPr id="179" name="Στο παραπάνω παράδειγμα, κατευθύνουμε το πρόγραμμα μας να εκτυπώσει ένα απόσπασμα από ένα αξιοσημείωτο βιβλίο.…"/>
          <p:cNvSpPr txBox="1">
            <a:spLocks noGrp="1"/>
          </p:cNvSpPr>
          <p:nvPr>
            <p:ph type="body" idx="1"/>
          </p:nvPr>
        </p:nvSpPr>
        <p:spPr>
          <a:prstGeom prst="rect">
            <a:avLst/>
          </a:prstGeom>
        </p:spPr>
        <p:txBody>
          <a:bodyPr/>
          <a:lstStyle/>
          <a:p>
            <a:pPr marL="0" indent="0">
              <a:buClrTx/>
              <a:buSzTx/>
              <a:buFontTx/>
              <a:buNone/>
            </a:pPr>
            <a:r>
              <a:t>Στο παραπάνω παράδειγμα, κατευθύνουμε το πρόγραμμα μας να εκτυπώσει ένα απόσπασμα από ένα αξιοσημείωτο βιβλίο. </a:t>
            </a:r>
          </a:p>
          <a:p>
            <a:pPr marL="0" indent="0">
              <a:buClrTx/>
              <a:buSzTx/>
              <a:buFontTx/>
              <a:buNone/>
            </a:pPr>
            <a:r>
              <a:t>Οι εκτυπωμένες λέξεις που εμφανίζονται ως αποτέλεσμα της λειτουργίας    print() αναφέρονται ως έξοδος. Το αποτέλεσμα αυτού του παραδείγματος  - προγράμματος είναι:</a:t>
            </a:r>
          </a:p>
        </p:txBody>
      </p:sp>
      <p:sp>
        <p:nvSpPr>
          <p:cNvPr id="180" name="Αριθμός σλάιντ"/>
          <p:cNvSpPr txBox="1">
            <a:spLocks noGrp="1"/>
          </p:cNvSpPr>
          <p:nvPr>
            <p:ph type="sldNum" sz="quarter" idx="4294967295"/>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a:t>
            </a:fld>
            <a:endParaRPr/>
          </a:p>
        </p:txBody>
      </p:sp>
      <p:pic>
        <p:nvPicPr>
          <p:cNvPr id="181" name="Στιγμιότυπο 2020-08-16, 10.12.48 μμ.png" descr="Στιγμιότυπο 2020-08-16, 10.12.48 μμ.png"/>
          <p:cNvPicPr>
            <a:picLocks noChangeAspect="1"/>
          </p:cNvPicPr>
          <p:nvPr/>
        </p:nvPicPr>
        <p:blipFill>
          <a:blip r:embed="rId2"/>
          <a:stretch>
            <a:fillRect/>
          </a:stretch>
        </p:blipFill>
        <p:spPr>
          <a:xfrm>
            <a:off x="961536" y="11211373"/>
            <a:ext cx="21176854" cy="811591"/>
          </a:xfrm>
          <a:prstGeom prst="rect">
            <a:avLst/>
          </a:prstGeom>
          <a:ln w="12700">
            <a:miter lim="400000"/>
          </a:ln>
        </p:spPr>
      </p:pic>
      <p:pic>
        <p:nvPicPr>
          <p:cNvPr id="182" name="Στιγμιότυπο 2020-08-16, 10.13.47 μμ.png" descr="Στιγμιότυπο 2020-08-16, 10.13.47 μμ.png"/>
          <p:cNvPicPr>
            <a:picLocks noChangeAspect="1"/>
          </p:cNvPicPr>
          <p:nvPr/>
        </p:nvPicPr>
        <p:blipFill>
          <a:blip r:embed="rId3"/>
          <a:stretch>
            <a:fillRect/>
          </a:stretch>
        </p:blipFill>
        <p:spPr>
          <a:xfrm>
            <a:off x="860178" y="3410298"/>
            <a:ext cx="21817115" cy="1515788"/>
          </a:xfrm>
          <a:prstGeom prst="rect">
            <a:avLst/>
          </a:prstGeom>
          <a:ln w="12700">
            <a:miter lim="400000"/>
          </a:ln>
        </p:spPr>
      </p:pic>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4">
  <a:themeElements>
    <a:clrScheme name="New_Template4">
      <a:dk1>
        <a:srgbClr val="414141"/>
      </a:dk1>
      <a:lt1>
        <a:srgbClr val="004141"/>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Futura"/>
        <a:ea typeface="Futura"/>
        <a:cs typeface="Futura"/>
      </a:majorFont>
      <a:minorFont>
        <a:latin typeface="Futura"/>
        <a:ea typeface="Futura"/>
        <a:cs typeface="Futura"/>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4">
  <a:themeElements>
    <a:clrScheme name="New_Template4">
      <a:dk1>
        <a:srgbClr val="000000"/>
      </a:dk1>
      <a:lt1>
        <a:srgbClr val="FFFFFF"/>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Futura"/>
        <a:ea typeface="Futura"/>
        <a:cs typeface="Futura"/>
      </a:majorFont>
      <a:minorFont>
        <a:latin typeface="Futura"/>
        <a:ea typeface="Futura"/>
        <a:cs typeface="Futura"/>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{47FE7953-3D4D-D04A-8305-5AC81E81D19C}tf10001122</Template>
  <TotalTime>1051</TotalTime>
  <Words>3851</Words>
  <Application>Microsoft Macintosh PowerPoint</Application>
  <PresentationFormat>Προσαρμογή</PresentationFormat>
  <Paragraphs>343</Paragraphs>
  <Slides>55</Slides>
  <Notes>0</Notes>
  <HiddenSlides>0</HiddenSlides>
  <MMClips>0</MMClips>
  <ScaleCrop>false</ScaleCrop>
  <HeadingPairs>
    <vt:vector size="6" baseType="variant">
      <vt:variant>
        <vt:lpstr>Γραμματοσειρές που χρησιμοποιούνται</vt:lpstr>
      </vt:variant>
      <vt:variant>
        <vt:i4>10</vt:i4>
      </vt:variant>
      <vt:variant>
        <vt:lpstr>Θέμα</vt:lpstr>
      </vt:variant>
      <vt:variant>
        <vt:i4>1</vt:i4>
      </vt:variant>
      <vt:variant>
        <vt:lpstr>Τίτλοι διαφανειών</vt:lpstr>
      </vt:variant>
      <vt:variant>
        <vt:i4>55</vt:i4>
      </vt:variant>
    </vt:vector>
  </HeadingPairs>
  <TitlesOfParts>
    <vt:vector size="66" baseType="lpstr">
      <vt:lpstr>Arial</vt:lpstr>
      <vt:lpstr>Avenir Next Regular</vt:lpstr>
      <vt:lpstr>Cambria Math</vt:lpstr>
      <vt:lpstr>Futura</vt:lpstr>
      <vt:lpstr>Futura Medium</vt:lpstr>
      <vt:lpstr>Georgia</vt:lpstr>
      <vt:lpstr>Helvetica</vt:lpstr>
      <vt:lpstr>Helvetica Neue</vt:lpstr>
      <vt:lpstr>Palatino</vt:lpstr>
      <vt:lpstr>Zapf Dingbats</vt:lpstr>
      <vt:lpstr>New_Template4</vt:lpstr>
      <vt:lpstr>Python </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LEARN PYTHON: SYNTAX</vt:lpstr>
      <vt:lpstr>Παρουσίαση του PowerPoint</vt:lpstr>
      <vt:lpstr>Παρουσίαση του PowerPoint</vt:lpstr>
      <vt:lpstr>LEARN PYTHON: FUNCTIONS</vt:lpstr>
      <vt:lpstr>LEARN PYTHON: FUNTIONS</vt:lpstr>
      <vt:lpstr>LEARN PYTHON: FUNTIONS</vt:lpstr>
      <vt:lpstr>LEARN PYTHON: FUNTIONS</vt:lpstr>
      <vt:lpstr>LEARN PYTHON: FUNCTIONS</vt:lpstr>
      <vt:lpstr>LEARN PYTHON: FUNTIONS</vt:lpstr>
      <vt:lpstr>LEARN PYTHON: FUNTIONS</vt:lpstr>
      <vt:lpstr>LEARN PYTHON: FUNCTIONS</vt:lpstr>
      <vt:lpstr>LEARN PYTHON: FUNTIONS</vt:lpstr>
      <vt:lpstr>LEARN PYTHON: FUNTIONS</vt:lpstr>
      <vt:lpstr>LEARN PYTHON: FUNCTIONS</vt:lpstr>
      <vt:lpstr>LEARN PYTHON: FUNTIONS</vt:lpstr>
      <vt:lpstr>LEARN PYTHON: FUNTIONS</vt:lpstr>
      <vt:lpstr>LEARN PYTHON: FUNCTIONS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dc:title>
  <dc:creator>Ioannis E. Kommas</dc:creator>
  <cp:lastModifiedBy>Ioannis E. Kommas</cp:lastModifiedBy>
  <cp:revision>25</cp:revision>
  <dcterms:created xsi:type="dcterms:W3CDTF">2020-10-18T16:43:58Z</dcterms:created>
  <dcterms:modified xsi:type="dcterms:W3CDTF">2020-10-19T10:32:53Z</dcterms:modified>
</cp:coreProperties>
</file>